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08" r:id="rId5"/>
    <p:sldId id="309" r:id="rId6"/>
    <p:sldId id="310" r:id="rId7"/>
    <p:sldId id="311" r:id="rId8"/>
    <p:sldId id="312" r:id="rId9"/>
    <p:sldId id="313" r:id="rId10"/>
    <p:sldId id="314" r:id="rId11"/>
    <p:sldId id="315" r:id="rId12"/>
    <p:sldId id="286" r:id="rId13"/>
    <p:sldId id="287" r:id="rId14"/>
    <p:sldId id="288" r:id="rId15"/>
    <p:sldId id="289" r:id="rId16"/>
    <p:sldId id="261" r:id="rId17"/>
    <p:sldId id="264" r:id="rId18"/>
    <p:sldId id="270" r:id="rId19"/>
    <p:sldId id="283" r:id="rId20"/>
    <p:sldId id="317" r:id="rId21"/>
    <p:sldId id="318" r:id="rId22"/>
    <p:sldId id="319" r:id="rId23"/>
    <p:sldId id="316" r:id="rId24"/>
    <p:sldId id="320" r:id="rId25"/>
    <p:sldId id="295" r:id="rId26"/>
    <p:sldId id="298" r:id="rId27"/>
    <p:sldId id="297" r:id="rId28"/>
    <p:sldId id="299" r:id="rId29"/>
    <p:sldId id="300" r:id="rId30"/>
    <p:sldId id="301" r:id="rId31"/>
    <p:sldId id="302" r:id="rId32"/>
    <p:sldId id="303" r:id="rId33"/>
    <p:sldId id="304" r:id="rId34"/>
    <p:sldId id="305" r:id="rId35"/>
    <p:sldId id="306" r:id="rId36"/>
    <p:sldId id="307" r:id="rId37"/>
    <p:sldId id="321" r:id="rId38"/>
    <p:sldId id="322" r:id="rId39"/>
    <p:sldId id="325" r:id="rId40"/>
    <p:sldId id="326" r:id="rId41"/>
    <p:sldId id="32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012D86"/>
            </a:gs>
            <a:gs pos="100000">
              <a:schemeClr val="bg1"/>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3307" y="408305"/>
            <a:ext cx="10943167" cy="1082675"/>
          </a:xfrm>
        </p:spPr>
        <p:txBody>
          <a:bodyPr>
            <a:prstTxWarp prst="textStop">
              <a:avLst/>
            </a:prstTxWarp>
          </a:bodyPr>
          <a:lstStyle/>
          <a:p>
            <a:r>
              <a:rPr lang="en-US" b="1" i="1" dirty="0">
                <a:solidFill>
                  <a:schemeClr val="tx1"/>
                </a:solidFill>
                <a:effectLst>
                  <a:glow rad="228600">
                    <a:schemeClr val="accent1">
                      <a:satMod val="175000"/>
                      <a:alpha val="40000"/>
                    </a:schemeClr>
                  </a:glow>
                  <a:innerShdw blurRad="63500" dist="50800" dir="18900000">
                    <a:prstClr val="black">
                      <a:alpha val="50000"/>
                    </a:prstClr>
                  </a:innerShdw>
                  <a:reflection blurRad="6350" stA="55000" endA="50" endPos="85000" dist="60007" dir="5400000" sy="-100000" algn="bl" rotWithShape="0"/>
                </a:effectLst>
              </a:rPr>
              <a:t>Tourism Management System in kanyakumari</a:t>
            </a:r>
            <a:endParaRPr lang="en-US" b="1" i="1" dirty="0">
              <a:solidFill>
                <a:schemeClr val="tx1"/>
              </a:solidFill>
              <a:effectLst>
                <a:glow rad="228600">
                  <a:schemeClr val="accent1">
                    <a:satMod val="175000"/>
                    <a:alpha val="40000"/>
                  </a:schemeClr>
                </a:glow>
                <a:innerShdw blurRad="63500" dist="50800" dir="18900000">
                  <a:prstClr val="black">
                    <a:alpha val="50000"/>
                  </a:prstClr>
                </a:innerShdw>
                <a:reflection blurRad="6350" stA="55000" endA="50" endPos="85000" dist="60007" dir="5400000" sy="-100000" algn="bl" rotWithShape="0"/>
              </a:effectLst>
            </a:endParaRPr>
          </a:p>
        </p:txBody>
      </p:sp>
      <p:sp>
        <p:nvSpPr>
          <p:cNvPr id="3" name="Subtitle 2"/>
          <p:cNvSpPr>
            <a:spLocks noGrp="1"/>
          </p:cNvSpPr>
          <p:nvPr>
            <p:ph type="subTitle" idx="1"/>
          </p:nvPr>
        </p:nvSpPr>
        <p:spPr/>
        <p:txBody>
          <a:bodyPr/>
          <a:lstStyle/>
          <a:p>
            <a:endParaRPr lang="en-US" i="1"/>
          </a:p>
          <a:p>
            <a:endParaRPr lang="en-US" i="1"/>
          </a:p>
        </p:txBody>
      </p:sp>
      <p:sp>
        <p:nvSpPr>
          <p:cNvPr id="4" name="Text Box 3"/>
          <p:cNvSpPr txBox="1"/>
          <p:nvPr/>
        </p:nvSpPr>
        <p:spPr>
          <a:xfrm>
            <a:off x="6993255" y="4592320"/>
            <a:ext cx="5198745" cy="2070735"/>
          </a:xfrm>
          <a:prstGeom prst="rect">
            <a:avLst/>
          </a:prstGeom>
          <a:noFill/>
        </p:spPr>
        <p:txBody>
          <a:bodyPr wrap="square" rtlCol="0" anchor="t">
            <a:noAutofit/>
          </a:bodyPr>
          <a:p>
            <a:pPr algn="ctr">
              <a:lnSpc>
                <a:spcPct val="110000"/>
              </a:lnSpc>
            </a:pPr>
            <a:r>
              <a:rPr lang="en-US" b="1" i="1">
                <a:ea typeface="+mj-ea"/>
                <a:cs typeface="+mn-lt"/>
                <a:sym typeface="+mn-ea"/>
              </a:rPr>
              <a:t>Submitted by</a:t>
            </a:r>
            <a:endParaRPr lang="en-US" b="1" i="1">
              <a:ea typeface="+mj-ea"/>
              <a:cs typeface="+mn-lt"/>
              <a:sym typeface="+mn-ea"/>
            </a:endParaRPr>
          </a:p>
          <a:p>
            <a:pPr algn="ctr">
              <a:lnSpc>
                <a:spcPct val="110000"/>
              </a:lnSpc>
            </a:pPr>
            <a:endParaRPr lang="en-US" b="1" i="1">
              <a:solidFill>
                <a:schemeClr val="tx1"/>
              </a:solidFill>
              <a:ea typeface="+mj-ea"/>
              <a:cs typeface="+mn-lt"/>
            </a:endParaRPr>
          </a:p>
          <a:p>
            <a:pPr algn="ctr">
              <a:lnSpc>
                <a:spcPct val="110000"/>
              </a:lnSpc>
            </a:pPr>
            <a:r>
              <a:rPr lang="en-US" b="1" i="1">
                <a:ea typeface="+mj-ea"/>
                <a:cs typeface="+mn-lt"/>
                <a:sym typeface="+mn-ea"/>
              </a:rPr>
              <a:t>Ashika A L  [ 20223091401220]</a:t>
            </a:r>
            <a:endParaRPr lang="en-US" b="1" i="1">
              <a:ea typeface="+mj-ea"/>
              <a:cs typeface="+mn-lt"/>
              <a:sym typeface="+mn-ea"/>
            </a:endParaRPr>
          </a:p>
          <a:p>
            <a:pPr algn="ctr">
              <a:lnSpc>
                <a:spcPct val="110000"/>
              </a:lnSpc>
            </a:pPr>
            <a:r>
              <a:rPr lang="en-US" b="1" i="1">
                <a:ea typeface="+mj-ea"/>
                <a:cs typeface="+mn-lt"/>
                <a:sym typeface="+mn-ea"/>
              </a:rPr>
              <a:t>Asna tryphosa S   [20223091401221]</a:t>
            </a:r>
            <a:endParaRPr lang="en-US" b="1" i="1">
              <a:solidFill>
                <a:schemeClr val="tx1"/>
              </a:solidFill>
              <a:ea typeface="+mj-ea"/>
              <a:cs typeface="+mn-lt"/>
            </a:endParaRPr>
          </a:p>
          <a:p>
            <a:pPr algn="ctr">
              <a:lnSpc>
                <a:spcPct val="110000"/>
              </a:lnSpc>
            </a:pPr>
            <a:r>
              <a:rPr lang="en-US" b="1" i="1">
                <a:ea typeface="+mj-ea"/>
                <a:cs typeface="+mn-lt"/>
                <a:sym typeface="+mn-ea"/>
              </a:rPr>
              <a:t>Anushya B  [20223091401219]</a:t>
            </a:r>
            <a:endParaRPr lang="en-US" b="1" i="1">
              <a:ea typeface="+mj-ea"/>
              <a:cs typeface="+mn-lt"/>
              <a:sym typeface="+mn-ea"/>
            </a:endParaRPr>
          </a:p>
          <a:p>
            <a:pPr algn="ctr">
              <a:lnSpc>
                <a:spcPct val="110000"/>
              </a:lnSpc>
            </a:pPr>
            <a:r>
              <a:rPr lang="en-US" b="1" i="1">
                <a:ea typeface="+mj-ea"/>
                <a:cs typeface="+mn-lt"/>
                <a:sym typeface="+mn-ea"/>
              </a:rPr>
              <a:t>Devika A S  [20223091401225]</a:t>
            </a:r>
            <a:endParaRPr lang="en-US" b="1" i="1">
              <a:ea typeface="+mj-ea"/>
              <a:cs typeface="+mn-lt"/>
            </a:endParaRPr>
          </a:p>
          <a:p>
            <a:endParaRPr lang="en-US" b="1" i="1">
              <a:ea typeface="+mj-ea"/>
              <a:cs typeface="+mn-lt"/>
              <a:sym typeface="+mn-ea"/>
            </a:endParaRPr>
          </a:p>
        </p:txBody>
      </p:sp>
      <p:pic>
        <p:nvPicPr>
          <p:cNvPr id="5" name="Picture 4" descr="1"/>
          <p:cNvPicPr>
            <a:picLocks noChangeAspect="1"/>
          </p:cNvPicPr>
          <p:nvPr/>
        </p:nvPicPr>
        <p:blipFill>
          <a:blip r:embed="rId1">
            <a:alphaModFix amt="20000"/>
            <a:lum bright="-30000"/>
          </a:blip>
          <a:stretch>
            <a:fillRect/>
          </a:stretch>
        </p:blipFill>
        <p:spPr>
          <a:xfrm>
            <a:off x="0" y="1207770"/>
            <a:ext cx="12192000" cy="57137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System Requirments</a:t>
            </a:r>
            <a:endParaRPr lang="en-IN" altLang="en-US"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graphicFrame>
        <p:nvGraphicFramePr>
          <p:cNvPr id="5" name="Table 4"/>
          <p:cNvGraphicFramePr/>
          <p:nvPr>
            <p:custDataLst>
              <p:tags r:id="rId1"/>
            </p:custDataLst>
          </p:nvPr>
        </p:nvGraphicFramePr>
        <p:xfrm>
          <a:off x="939800" y="1418590"/>
          <a:ext cx="11154410" cy="5544185"/>
        </p:xfrm>
        <a:graphic>
          <a:graphicData uri="http://schemas.openxmlformats.org/drawingml/2006/table">
            <a:tbl>
              <a:tblPr firstRow="1" bandRow="1">
                <a:tableStyleId>{5A111915-BE36-4E01-A7E5-04B1672EAD32}</a:tableStyleId>
              </a:tblPr>
              <a:tblGrid>
                <a:gridCol w="7185660"/>
                <a:gridCol w="3968750"/>
              </a:tblGrid>
              <a:tr h="423545">
                <a:tc>
                  <a:txBody>
                    <a:bodyPr/>
                    <a:p>
                      <a:pPr algn="l">
                        <a:buNone/>
                      </a:pPr>
                      <a:r>
                        <a:rPr lang="en-IN" altLang="en-US" sz="1800" b="1">
                          <a:effectLst/>
                        </a:rPr>
                        <a:t>Hardware Requirement</a:t>
                      </a:r>
                      <a:endParaRPr lang="en-IN" altLang="en-US" sz="1800" b="1">
                        <a:effectLst/>
                      </a:endParaRPr>
                    </a:p>
                  </a:txBody>
                  <a:tcPr anchor="ctr" anchorCtr="0">
                    <a:lnL>
                      <a:noFill/>
                    </a:lnL>
                    <a:lnR>
                      <a:noFill/>
                    </a:lnR>
                    <a:lnT>
                      <a:noFill/>
                    </a:lnT>
                    <a:lnB>
                      <a:noFill/>
                    </a:lnB>
                    <a:lnTlToBr>
                      <a:noFill/>
                    </a:lnTlToBr>
                    <a:lnBlToTr>
                      <a:noFill/>
                    </a:lnBlToTr>
                    <a:noFill/>
                  </a:tcPr>
                </a:tc>
                <a:tc>
                  <a:txBody>
                    <a:bodyPr/>
                    <a:p>
                      <a:pPr algn="l">
                        <a:buNone/>
                      </a:pPr>
                      <a:r>
                        <a:rPr lang="en-IN" altLang="en-US" sz="1800" b="1"/>
                        <a:t>software Requirement</a:t>
                      </a:r>
                      <a:endParaRPr lang="en-IN" altLang="en-US" sz="1800" b="1"/>
                    </a:p>
                  </a:txBody>
                  <a:tcPr anchor="ctr" anchorCtr="0">
                    <a:lnL>
                      <a:noFill/>
                    </a:lnL>
                    <a:lnR>
                      <a:noFill/>
                    </a:lnR>
                    <a:lnT>
                      <a:noFill/>
                    </a:lnT>
                    <a:lnB>
                      <a:noFill/>
                    </a:lnB>
                    <a:lnTlToBr>
                      <a:noFill/>
                    </a:lnTlToBr>
                    <a:lnBlToTr>
                      <a:noFill/>
                    </a:lnBlToTr>
                    <a:noFill/>
                  </a:tcPr>
                </a:tc>
              </a:tr>
              <a:tr h="640080">
                <a:tc>
                  <a:txBody>
                    <a:bodyPr/>
                    <a:p>
                      <a:pPr algn="l">
                        <a:buNone/>
                      </a:pPr>
                      <a:r>
                        <a:rPr lang="en-US" altLang="en-US" sz="1800" b="1"/>
                        <a:t>Processor         :  intel core i3</a:t>
                      </a:r>
                      <a:endParaRPr lang="en-US" altLang="en-US" sz="1800" b="1"/>
                    </a:p>
                    <a:p>
                      <a:pPr algn="l">
                        <a:buNone/>
                      </a:pPr>
                      <a:endParaRPr lang="en-US" altLang="en-US" sz="1800" b="1"/>
                    </a:p>
                  </a:txBody>
                  <a:tcPr anchor="ctr" anchorCtr="0">
                    <a:lnL>
                      <a:noFill/>
                    </a:lnL>
                    <a:lnR>
                      <a:noFill/>
                    </a:lnR>
                    <a:lnT>
                      <a:noFill/>
                    </a:lnT>
                    <a:lnB>
                      <a:noFill/>
                    </a:lnB>
                    <a:lnTlToBr>
                      <a:noFill/>
                    </a:lnTlToBr>
                    <a:lnBlToTr>
                      <a:noFill/>
                    </a:lnBlToTr>
                  </a:tcPr>
                </a:tc>
                <a:tc>
                  <a:txBody>
                    <a:bodyPr/>
                    <a:p>
                      <a:pPr algn="l">
                        <a:buNone/>
                      </a:pPr>
                      <a:r>
                        <a:rPr lang="en-US" altLang="en-US" sz="1800" b="1"/>
                        <a:t>Operating system  :  Window 11</a:t>
                      </a:r>
                      <a:endParaRPr lang="en-US" altLang="en-US" sz="1800" b="1"/>
                    </a:p>
                  </a:txBody>
                  <a:tcPr anchor="ctr" anchorCtr="0">
                    <a:lnL>
                      <a:noFill/>
                    </a:lnL>
                    <a:lnR>
                      <a:noFill/>
                    </a:lnR>
                    <a:lnT>
                      <a:noFill/>
                    </a:lnT>
                    <a:lnB>
                      <a:noFill/>
                    </a:lnB>
                    <a:lnTlToBr>
                      <a:noFill/>
                    </a:lnTlToBr>
                    <a:lnBlToTr>
                      <a:noFill/>
                    </a:lnBlToTr>
                  </a:tcPr>
                </a:tc>
              </a:tr>
              <a:tr h="640080">
                <a:tc>
                  <a:txBody>
                    <a:bodyPr/>
                    <a:p>
                      <a:pPr algn="l">
                        <a:buNone/>
                      </a:pPr>
                      <a:r>
                        <a:rPr lang="en-US" altLang="en-US" sz="1800" b="1"/>
                        <a:t>Mother Board    :  Intel 945G ExpressChip-set</a:t>
                      </a:r>
                      <a:endParaRPr lang="en-US" altLang="en-US" sz="1800" b="1"/>
                    </a:p>
                  </a:txBody>
                  <a:tcPr anchor="ctr" anchorCtr="0">
                    <a:lnL>
                      <a:noFill/>
                    </a:lnL>
                    <a:lnR>
                      <a:noFill/>
                    </a:lnR>
                    <a:lnT>
                      <a:noFill/>
                    </a:lnT>
                    <a:lnB>
                      <a:noFill/>
                    </a:lnB>
                    <a:lnTlToBr>
                      <a:noFill/>
                    </a:lnTlToBr>
                    <a:lnBlToTr>
                      <a:noFill/>
                    </a:lnBlToTr>
                  </a:tcPr>
                </a:tc>
                <a:tc>
                  <a:txBody>
                    <a:bodyPr/>
                    <a:p>
                      <a:pPr algn="l">
                        <a:buNone/>
                      </a:pPr>
                      <a:r>
                        <a:rPr lang="en-US" altLang="en-US" sz="1800" b="1"/>
                        <a:t>Tool Used    </a:t>
                      </a:r>
                      <a:r>
                        <a:rPr lang="en-IN" altLang="en-US" sz="1800" b="1"/>
                        <a:t>   </a:t>
                      </a:r>
                      <a:r>
                        <a:rPr lang="en-US" altLang="en-US" sz="1800" b="1"/>
                        <a:t> :  Visual Studio 2010</a:t>
                      </a:r>
                      <a:endParaRPr lang="en-US" altLang="en-US" sz="1800" b="1"/>
                    </a:p>
                  </a:txBody>
                  <a:tcPr anchor="ctr" anchorCtr="0">
                    <a:lnL>
                      <a:noFill/>
                    </a:lnL>
                    <a:lnR>
                      <a:noFill/>
                    </a:lnR>
                    <a:lnT>
                      <a:noFill/>
                    </a:lnT>
                    <a:lnB>
                      <a:noFill/>
                    </a:lnB>
                    <a:lnTlToBr>
                      <a:noFill/>
                    </a:lnTlToBr>
                    <a:lnBlToTr>
                      <a:noFill/>
                    </a:lnBlToTr>
                  </a:tcPr>
                </a:tc>
              </a:tr>
              <a:tr h="640080">
                <a:tc>
                  <a:txBody>
                    <a:bodyPr/>
                    <a:p>
                      <a:pPr algn="l">
                        <a:buNone/>
                      </a:pPr>
                      <a:r>
                        <a:rPr lang="en-US" altLang="en-US" sz="1800" b="1"/>
                        <a:t>Bus Speed        :  2.80GHZ</a:t>
                      </a:r>
                      <a:endParaRPr lang="en-US" altLang="en-US" sz="1800" b="1"/>
                    </a:p>
                    <a:p>
                      <a:pPr algn="l">
                        <a:buNone/>
                      </a:pPr>
                      <a:endParaRPr lang="en-US" altLang="en-US" sz="1800" b="1"/>
                    </a:p>
                  </a:txBody>
                  <a:tcPr anchor="ctr" anchorCtr="0">
                    <a:lnL>
                      <a:noFill/>
                    </a:lnL>
                    <a:lnR>
                      <a:noFill/>
                    </a:lnR>
                    <a:lnT>
                      <a:noFill/>
                    </a:lnT>
                    <a:lnB>
                      <a:noFill/>
                    </a:lnB>
                    <a:lnTlToBr>
                      <a:noFill/>
                    </a:lnTlToBr>
                    <a:lnBlToTr>
                      <a:noFill/>
                    </a:lnBlToTr>
                  </a:tcPr>
                </a:tc>
                <a:tc>
                  <a:txBody>
                    <a:bodyPr/>
                    <a:p>
                      <a:pPr algn="l">
                        <a:buNone/>
                      </a:pPr>
                      <a:r>
                        <a:rPr lang="en-US" altLang="en-US" sz="1800" b="1"/>
                        <a:t>FrontEnd         :HTML,CSS,JAVASCRIPT,BOOTSTRAP.</a:t>
                      </a:r>
                      <a:endParaRPr lang="en-US" altLang="en-US" sz="1800" b="1"/>
                    </a:p>
                  </a:txBody>
                  <a:tcPr anchor="ctr" anchorCtr="0">
                    <a:lnL>
                      <a:noFill/>
                    </a:lnL>
                    <a:lnR>
                      <a:noFill/>
                    </a:lnR>
                    <a:lnT>
                      <a:noFill/>
                    </a:lnT>
                    <a:lnB>
                      <a:noFill/>
                    </a:lnB>
                    <a:lnTlToBr>
                      <a:noFill/>
                    </a:lnTlToBr>
                    <a:lnBlToTr>
                      <a:noFill/>
                    </a:lnBlToTr>
                  </a:tcPr>
                </a:tc>
              </a:tr>
              <a:tr h="640080">
                <a:tc>
                  <a:txBody>
                    <a:bodyPr/>
                    <a:p>
                      <a:pPr algn="l">
                        <a:buNone/>
                      </a:pPr>
                      <a:r>
                        <a:rPr lang="en-US" altLang="en-US" sz="1800" b="1"/>
                        <a:t>RAM                  :  2GB</a:t>
                      </a:r>
                      <a:endParaRPr lang="en-US" altLang="en-US" sz="1800" b="1"/>
                    </a:p>
                    <a:p>
                      <a:pPr algn="l">
                        <a:buNone/>
                      </a:pPr>
                      <a:endParaRPr lang="en-US" altLang="en-US" sz="1800" b="1"/>
                    </a:p>
                  </a:txBody>
                  <a:tcPr anchor="ctr" anchorCtr="0">
                    <a:lnL>
                      <a:noFill/>
                    </a:lnL>
                    <a:lnR>
                      <a:noFill/>
                    </a:lnR>
                    <a:lnT>
                      <a:noFill/>
                    </a:lnT>
                    <a:lnB>
                      <a:noFill/>
                    </a:lnB>
                    <a:lnTlToBr>
                      <a:noFill/>
                    </a:lnTlToBr>
                    <a:lnBlToTr>
                      <a:noFill/>
                    </a:lnBlToTr>
                  </a:tcPr>
                </a:tc>
                <a:tc>
                  <a:txBody>
                    <a:bodyPr/>
                    <a:p>
                      <a:pPr algn="l">
                        <a:buNone/>
                      </a:pPr>
                      <a:r>
                        <a:rPr lang="en-US" altLang="en-US" sz="1800" b="1"/>
                        <a:t>Backend        :  PHP,MYSQL</a:t>
                      </a:r>
                      <a:endParaRPr lang="en-US" altLang="en-US" sz="1800" b="1"/>
                    </a:p>
                  </a:txBody>
                  <a:tcPr anchor="ctr" anchorCtr="0">
                    <a:lnL>
                      <a:noFill/>
                    </a:lnL>
                    <a:lnR>
                      <a:noFill/>
                    </a:lnR>
                    <a:lnT>
                      <a:noFill/>
                    </a:lnT>
                    <a:lnB>
                      <a:noFill/>
                    </a:lnB>
                    <a:lnTlToBr>
                      <a:noFill/>
                    </a:lnTlToBr>
                    <a:lnBlToTr>
                      <a:noFill/>
                    </a:lnBlToTr>
                  </a:tcPr>
                </a:tc>
              </a:tr>
              <a:tr h="640080">
                <a:tc>
                  <a:txBody>
                    <a:bodyPr/>
                    <a:p>
                      <a:pPr algn="l">
                        <a:buNone/>
                      </a:pPr>
                      <a:r>
                        <a:rPr lang="en-US" altLang="en-US" sz="1800" b="1"/>
                        <a:t>Hard disk           : 20GB or more</a:t>
                      </a:r>
                      <a:endParaRPr lang="en-US" altLang="en-US" sz="1800" b="1"/>
                    </a:p>
                    <a:p>
                      <a:pPr algn="l">
                        <a:buNone/>
                      </a:pPr>
                      <a:endParaRPr lang="en-US" altLang="en-US" sz="1800" b="1"/>
                    </a:p>
                  </a:txBody>
                  <a:tcPr anchor="ctr" anchorCtr="0">
                    <a:lnL>
                      <a:noFill/>
                    </a:lnL>
                    <a:lnR>
                      <a:noFill/>
                    </a:lnR>
                    <a:lnT>
                      <a:noFill/>
                    </a:lnT>
                    <a:lnB>
                      <a:noFill/>
                    </a:lnB>
                    <a:lnTlToBr>
                      <a:noFill/>
                    </a:lnTlToBr>
                    <a:lnBlToTr>
                      <a:noFill/>
                    </a:lnBlToTr>
                  </a:tcPr>
                </a:tc>
                <a:tc>
                  <a:txBody>
                    <a:bodyPr/>
                    <a:p>
                      <a:pPr>
                        <a:buNone/>
                      </a:pPr>
                      <a:endParaRPr lang="en-US" sz="1800" b="1"/>
                    </a:p>
                  </a:txBody>
                  <a:tcPr anchor="ctr" anchorCtr="0">
                    <a:lnL>
                      <a:noFill/>
                    </a:lnL>
                    <a:lnR>
                      <a:noFill/>
                    </a:lnR>
                    <a:lnT>
                      <a:noFill/>
                    </a:lnT>
                    <a:lnB>
                      <a:noFill/>
                    </a:lnB>
                    <a:lnTlToBr>
                      <a:noFill/>
                    </a:lnTlToBr>
                    <a:lnBlToTr>
                      <a:noFill/>
                    </a:lnBlToTr>
                  </a:tcPr>
                </a:tc>
              </a:tr>
              <a:tr h="640080">
                <a:tc>
                  <a:txBody>
                    <a:bodyPr/>
                    <a:p>
                      <a:pPr algn="l">
                        <a:buNone/>
                      </a:pPr>
                      <a:r>
                        <a:rPr lang="en-US" altLang="en-US" sz="1800" b="1"/>
                        <a:t>Monitor              : 17”inch CRT (IBM)</a:t>
                      </a:r>
                      <a:endParaRPr lang="en-US" altLang="en-US" sz="1800" b="1"/>
                    </a:p>
                    <a:p>
                      <a:pPr algn="l">
                        <a:buNone/>
                      </a:pPr>
                      <a:endParaRPr lang="en-US" altLang="en-US" sz="1800" b="1"/>
                    </a:p>
                  </a:txBody>
                  <a:tcPr anchor="ctr" anchorCtr="0">
                    <a:lnL>
                      <a:noFill/>
                    </a:lnL>
                    <a:lnR>
                      <a:noFill/>
                    </a:lnR>
                    <a:lnT>
                      <a:noFill/>
                    </a:lnT>
                    <a:lnB>
                      <a:noFill/>
                    </a:lnB>
                    <a:lnTlToBr>
                      <a:noFill/>
                    </a:lnTlToBr>
                    <a:lnBlToTr>
                      <a:noFill/>
                    </a:lnBlToTr>
                  </a:tcPr>
                </a:tc>
                <a:tc>
                  <a:txBody>
                    <a:bodyPr/>
                    <a:p>
                      <a:pPr>
                        <a:buNone/>
                      </a:pPr>
                      <a:endParaRPr lang="en-US" sz="1800" b="1"/>
                    </a:p>
                  </a:txBody>
                  <a:tcPr anchor="ctr" anchorCtr="0">
                    <a:lnL>
                      <a:noFill/>
                    </a:lnL>
                    <a:lnR>
                      <a:noFill/>
                    </a:lnR>
                    <a:lnT>
                      <a:noFill/>
                    </a:lnT>
                    <a:lnB>
                      <a:noFill/>
                    </a:lnB>
                    <a:lnTlToBr>
                      <a:noFill/>
                    </a:lnTlToBr>
                    <a:lnBlToTr>
                      <a:noFill/>
                    </a:lnBlToTr>
                  </a:tcPr>
                </a:tc>
              </a:tr>
              <a:tr h="640080">
                <a:tc>
                  <a:txBody>
                    <a:bodyPr/>
                    <a:p>
                      <a:pPr algn="l">
                        <a:buNone/>
                      </a:pPr>
                      <a:r>
                        <a:rPr lang="en-US" altLang="en-US" sz="1800" b="1"/>
                        <a:t>Keyboard           : 104 Keys</a:t>
                      </a:r>
                      <a:endParaRPr lang="en-US" altLang="en-US" sz="1800" b="1"/>
                    </a:p>
                    <a:p>
                      <a:pPr algn="l">
                        <a:buNone/>
                      </a:pPr>
                      <a:endParaRPr lang="en-US" altLang="en-US" sz="1800" b="1"/>
                    </a:p>
                  </a:txBody>
                  <a:tcPr anchor="ctr" anchorCtr="0">
                    <a:lnL>
                      <a:noFill/>
                    </a:lnL>
                    <a:lnR>
                      <a:noFill/>
                    </a:lnR>
                    <a:lnT>
                      <a:noFill/>
                    </a:lnT>
                    <a:lnB>
                      <a:noFill/>
                    </a:lnB>
                    <a:lnTlToBr>
                      <a:noFill/>
                    </a:lnTlToBr>
                    <a:lnBlToTr>
                      <a:noFill/>
                    </a:lnBlToTr>
                  </a:tcPr>
                </a:tc>
                <a:tc>
                  <a:txBody>
                    <a:bodyPr/>
                    <a:p>
                      <a:pPr>
                        <a:buNone/>
                      </a:pPr>
                      <a:endParaRPr lang="en-US" sz="1800" b="1"/>
                    </a:p>
                  </a:txBody>
                  <a:tcPr anchor="ctr" anchorCtr="0">
                    <a:lnL>
                      <a:noFill/>
                    </a:lnL>
                    <a:lnR>
                      <a:noFill/>
                    </a:lnR>
                    <a:lnT>
                      <a:noFill/>
                    </a:lnT>
                    <a:lnB>
                      <a:noFill/>
                    </a:lnB>
                    <a:lnTlToBr>
                      <a:noFill/>
                    </a:lnTlToBr>
                    <a:lnBlToTr>
                      <a:noFill/>
                    </a:lnBlToTr>
                  </a:tcPr>
                </a:tc>
              </a:tr>
              <a:tr h="640080">
                <a:tc>
                  <a:txBody>
                    <a:bodyPr/>
                    <a:p>
                      <a:pPr algn="l">
                        <a:buNone/>
                      </a:pPr>
                      <a:r>
                        <a:rPr lang="en-US" altLang="en-US" sz="1800" b="1"/>
                        <a:t>Mouse                :  Lenovo PS/2 3 Buttons</a:t>
                      </a:r>
                      <a:endParaRPr lang="en-US" altLang="en-US" sz="1800" b="1"/>
                    </a:p>
                    <a:p>
                      <a:pPr algn="l">
                        <a:buNone/>
                      </a:pPr>
                      <a:endParaRPr lang="en-US" altLang="en-US" sz="1800" b="1"/>
                    </a:p>
                  </a:txBody>
                  <a:tcPr anchor="ctr" anchorCtr="0">
                    <a:lnL>
                      <a:noFill/>
                    </a:lnL>
                    <a:lnR>
                      <a:noFill/>
                    </a:lnR>
                    <a:lnT>
                      <a:noFill/>
                    </a:lnT>
                    <a:lnB>
                      <a:noFill/>
                    </a:lnB>
                    <a:lnTlToBr>
                      <a:noFill/>
                    </a:lnTlToBr>
                    <a:lnBlToTr>
                      <a:noFill/>
                    </a:lnBlToTr>
                  </a:tcPr>
                </a:tc>
                <a:tc>
                  <a:txBody>
                    <a:bodyPr/>
                    <a:p>
                      <a:pPr>
                        <a:buNone/>
                      </a:pPr>
                      <a:endParaRPr lang="en-US" sz="1800" b="1"/>
                    </a:p>
                  </a:txBody>
                  <a:tcPr anchor="ctr" anchorCtr="0">
                    <a:lnL>
                      <a:noFill/>
                    </a:lnL>
                    <a:lnR>
                      <a:noFill/>
                    </a:lnR>
                    <a:lnT>
                      <a:noFill/>
                    </a:lnT>
                    <a:lnB>
                      <a:noFill/>
                    </a:lnB>
                    <a:lnTlToBr>
                      <a:noFill/>
                    </a:lnTlToBr>
                    <a:lnBlToTr>
                      <a:noFill/>
                    </a:lnBlToTr>
                  </a:tcPr>
                </a:tc>
              </a:tr>
            </a:tbl>
          </a:graphicData>
        </a:graphic>
      </p:graphicFrame>
      <p:pic>
        <p:nvPicPr>
          <p:cNvPr id="6" name="Picture 5" descr="2"/>
          <p:cNvPicPr>
            <a:picLocks noChangeAspect="1"/>
          </p:cNvPicPr>
          <p:nvPr/>
        </p:nvPicPr>
        <p:blipFill>
          <a:blip r:embed="rId2">
            <a:alphaModFix amt="20000"/>
            <a:lum bright="-36000"/>
          </a:blip>
          <a:stretch>
            <a:fillRect/>
          </a:stretch>
        </p:blipFill>
        <p:spPr>
          <a:xfrm>
            <a:off x="0" y="1057910"/>
            <a:ext cx="12192000" cy="57994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SYSTEM DESIGN</a:t>
            </a:r>
            <a:endPar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pic>
        <p:nvPicPr>
          <p:cNvPr id="5" name="Content Placeholder 4" descr="kalikesam"/>
          <p:cNvPicPr>
            <a:picLocks noChangeAspect="1"/>
          </p:cNvPicPr>
          <p:nvPr>
            <p:ph idx="1"/>
          </p:nvPr>
        </p:nvPicPr>
        <p:blipFill>
          <a:blip r:embed="rId1">
            <a:alphaModFix amt="60000"/>
            <a:lum bright="-18000"/>
          </a:blip>
          <a:stretch>
            <a:fillRect/>
          </a:stretch>
        </p:blipFill>
        <p:spPr>
          <a:xfrm>
            <a:off x="-635" y="1560830"/>
            <a:ext cx="12192000" cy="5296535"/>
          </a:xfrm>
          <a:prstGeom prst="rect">
            <a:avLst/>
          </a:prstGeom>
        </p:spPr>
      </p:pic>
      <p:sp>
        <p:nvSpPr>
          <p:cNvPr id="6" name="Text Box 5"/>
          <p:cNvSpPr txBox="1"/>
          <p:nvPr/>
        </p:nvSpPr>
        <p:spPr>
          <a:xfrm>
            <a:off x="608965" y="2212340"/>
            <a:ext cx="11076940" cy="3158490"/>
          </a:xfrm>
          <a:prstGeom prst="rect">
            <a:avLst/>
          </a:prstGeom>
          <a:noFill/>
        </p:spPr>
        <p:txBody>
          <a:bodyPr wrap="square" rtlCol="0">
            <a:noAutofit/>
          </a:bodyPr>
          <a:p>
            <a:pPr algn="ctr">
              <a:lnSpc>
                <a:spcPct val="150000"/>
              </a:lnSpc>
            </a:pPr>
            <a:r>
              <a:rPr lang="en-US" altLang="en-US" sz="2400"/>
              <a:t>The Tourism Management System for Kanyakumari is designed to provide an efficient platform for tourists, businesses, and tourism authorities. It follows a three-tier architecture with a user-friendly interface for bookings, itinerary management, and real-time tourist information.</a:t>
            </a:r>
            <a:endParaRPr lang="en-US" alt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99000">
              <a:srgbClr val="000099">
                <a:alpha val="100000"/>
              </a:srgbClr>
            </a:gs>
            <a:gs pos="66000">
              <a:srgbClr val="000099">
                <a:alpha val="100000"/>
              </a:srgbClr>
            </a:gs>
            <a:gs pos="22000">
              <a:srgbClr val="000099">
                <a:alpha val="100000"/>
              </a:srgbClr>
            </a:gs>
            <a:gs pos="100000">
              <a:schemeClr val="folHlink"/>
            </a:gs>
            <a:gs pos="100000">
              <a:schemeClr val="bg1"/>
            </a:gs>
          </a:gsLst>
          <a:lin ang="5400000" scaled="1"/>
          <a:tileRect/>
        </a:gradFill>
        <a:effectLst/>
      </p:bgPr>
    </p:bg>
    <p:spTree>
      <p:nvGrpSpPr>
        <p:cNvPr id="1" name=""/>
        <p:cNvGrpSpPr/>
        <p:nvPr/>
      </p:nvGrpSpPr>
      <p:grpSpPr/>
      <p:sp>
        <p:nvSpPr>
          <p:cNvPr id="2" name="Title 1"/>
          <p:cNvSpPr>
            <a:spLocks noGrp="1"/>
          </p:cNvSpPr>
          <p:nvPr>
            <p:ph type="title"/>
          </p:nvPr>
        </p:nvSpPr>
        <p:spPr/>
        <p:txBody>
          <a:bodyPr/>
          <a:p>
            <a:r>
              <a:rPr lang="en-US" altLang="en-US"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DFD LEVEL 0</a:t>
            </a:r>
            <a:endParaRPr lang="en-US" altLang="en-US"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
        <p:nvSpPr>
          <p:cNvPr id="6" name="Rectangles 5"/>
          <p:cNvSpPr/>
          <p:nvPr/>
        </p:nvSpPr>
        <p:spPr>
          <a:xfrm>
            <a:off x="1390015" y="3213100"/>
            <a:ext cx="1628140" cy="738505"/>
          </a:xfrm>
          <a:prstGeom prst="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gradFill rotWithShape="0">
                  <a:gsLst>
                    <a:gs pos="0">
                      <a:schemeClr val="accent1"/>
                    </a:gs>
                    <a:gs pos="100000">
                      <a:schemeClr val="accent2"/>
                    </a:gs>
                  </a:gsLst>
                  <a:lin ang="5400000" scaled="1"/>
                </a:gra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1528445" y="3403600"/>
            <a:ext cx="1489710" cy="398145"/>
          </a:xfrm>
          <a:prstGeom prst="rect">
            <a:avLst/>
          </a:prstGeom>
        </p:spPr>
        <p:txBody>
          <a:bodyPr wrap="square">
            <a:noAutofit/>
          </a:bodyPr>
          <a:p>
            <a:pPr marL="0" indent="0" defTabSz="266700">
              <a:spcBef>
                <a:spcPct val="0"/>
              </a:spcBef>
              <a:spcAft>
                <a:spcPct val="0"/>
              </a:spcAft>
            </a:pPr>
            <a:r>
              <a:rPr sz="1600" b="1">
                <a:latin typeface="Times New Roman" panose="02020603050405020304"/>
                <a:ea typeface="等线"/>
              </a:rPr>
              <a:t>Admin/use</a:t>
            </a:r>
            <a:r>
              <a:rPr sz="1600" b="1">
                <a:latin typeface="Calibri" panose="020F0502020204030204"/>
                <a:ea typeface="等线"/>
              </a:rPr>
              <a:t>r</a:t>
            </a:r>
            <a:endParaRPr sz="1600" b="1">
              <a:latin typeface="Calibri" panose="020F0502020204030204"/>
              <a:ea typeface="等线"/>
            </a:endParaRPr>
          </a:p>
        </p:txBody>
      </p:sp>
      <p:cxnSp>
        <p:nvCxnSpPr>
          <p:cNvPr id="8" name="Straight Arrow Connector 7"/>
          <p:cNvCxnSpPr/>
          <p:nvPr/>
        </p:nvCxnSpPr>
        <p:spPr>
          <a:xfrm flipV="1">
            <a:off x="3018155" y="3330258"/>
            <a:ext cx="1222375" cy="82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 name="Straight Arrow Connector 1"/>
          <p:cNvCxnSpPr/>
          <p:nvPr/>
        </p:nvCxnSpPr>
        <p:spPr>
          <a:xfrm flipH="1">
            <a:off x="3018155" y="3801745"/>
            <a:ext cx="1465580" cy="165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1" name="Oval 11"/>
          <p:cNvSpPr/>
          <p:nvPr/>
        </p:nvSpPr>
        <p:spPr>
          <a:xfrm>
            <a:off x="4247515" y="2860675"/>
            <a:ext cx="3802380" cy="121285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12" name="Text Box 11"/>
          <p:cNvSpPr txBox="1"/>
          <p:nvPr/>
        </p:nvSpPr>
        <p:spPr>
          <a:xfrm>
            <a:off x="4868545" y="3021965"/>
            <a:ext cx="2480945" cy="929640"/>
          </a:xfrm>
          <a:prstGeom prst="rect">
            <a:avLst/>
          </a:prstGeom>
          <a:noFill/>
        </p:spPr>
        <p:txBody>
          <a:bodyPr wrap="square" rtlCol="0">
            <a:noAutofit/>
          </a:bodyPr>
          <a:p>
            <a:r>
              <a:rPr lang="en-IN" altLang="en-US"/>
              <a:t>Tourism management system-kanyakumari</a:t>
            </a:r>
            <a:endParaRPr lang="en-IN" altLang="en-US"/>
          </a:p>
        </p:txBody>
      </p:sp>
      <p:cxnSp>
        <p:nvCxnSpPr>
          <p:cNvPr id="13" name="Straight Arrow Connector 12"/>
          <p:cNvCxnSpPr/>
          <p:nvPr/>
        </p:nvCxnSpPr>
        <p:spPr>
          <a:xfrm flipV="1">
            <a:off x="8041640" y="3322003"/>
            <a:ext cx="1222375" cy="82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Straight Arrow Connector 1"/>
          <p:cNvCxnSpPr/>
          <p:nvPr/>
        </p:nvCxnSpPr>
        <p:spPr>
          <a:xfrm flipH="1" flipV="1">
            <a:off x="7798435" y="3801745"/>
            <a:ext cx="1459865" cy="152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5" name="Flowchart: Magnetic Disk 14"/>
          <p:cNvSpPr/>
          <p:nvPr/>
        </p:nvSpPr>
        <p:spPr>
          <a:xfrm>
            <a:off x="9279255" y="2860675"/>
            <a:ext cx="1794510" cy="1350010"/>
          </a:xfrm>
          <a:prstGeom prst="flowChartMagneticDisk">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gradFill rotWithShape="0">
                  <a:gsLst>
                    <a:gs pos="0">
                      <a:schemeClr val="accent1"/>
                    </a:gs>
                    <a:gs pos="100000">
                      <a:schemeClr val="accent2"/>
                    </a:gs>
                  </a:gsLst>
                  <a:lin ang="5400000" scaled="1"/>
                </a:gra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        </a:t>
            </a:r>
            <a:r>
              <a:rPr kumimoji="0" lang="en-US"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TMS</a:t>
            </a:r>
            <a:endParaRPr kumimoji="0" lang="en-US"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Text Box 15"/>
          <p:cNvSpPr txBox="1"/>
          <p:nvPr/>
        </p:nvSpPr>
        <p:spPr>
          <a:xfrm>
            <a:off x="3285490" y="2860675"/>
            <a:ext cx="4064000" cy="368300"/>
          </a:xfrm>
          <a:prstGeom prst="rect">
            <a:avLst/>
          </a:prstGeom>
          <a:noFill/>
        </p:spPr>
        <p:txBody>
          <a:bodyPr wrap="square" rtlCol="0">
            <a:spAutoFit/>
          </a:bodyPr>
          <a:p>
            <a:r>
              <a:rPr lang="en-IN" altLang="en-US"/>
              <a:t>Report</a:t>
            </a:r>
            <a:endParaRPr lang="en-IN" altLang="en-US"/>
          </a:p>
        </p:txBody>
      </p:sp>
      <p:sp>
        <p:nvSpPr>
          <p:cNvPr id="17" name="Text Box 16"/>
          <p:cNvSpPr txBox="1"/>
          <p:nvPr/>
        </p:nvSpPr>
        <p:spPr>
          <a:xfrm>
            <a:off x="3285490" y="4073525"/>
            <a:ext cx="4064000" cy="368300"/>
          </a:xfrm>
          <a:prstGeom prst="rect">
            <a:avLst/>
          </a:prstGeom>
          <a:noFill/>
        </p:spPr>
        <p:txBody>
          <a:bodyPr wrap="square" rtlCol="0">
            <a:spAutoFit/>
          </a:bodyPr>
          <a:p>
            <a:r>
              <a:rPr lang="en-IN" altLang="en-US"/>
              <a:t>Details</a:t>
            </a:r>
            <a:endParaRPr lang="en-IN" altLang="en-US"/>
          </a:p>
        </p:txBody>
      </p:sp>
      <p:sp>
        <p:nvSpPr>
          <p:cNvPr id="18" name="Text Box 17"/>
          <p:cNvSpPr txBox="1"/>
          <p:nvPr/>
        </p:nvSpPr>
        <p:spPr>
          <a:xfrm>
            <a:off x="7977505" y="2716530"/>
            <a:ext cx="4064000" cy="368300"/>
          </a:xfrm>
          <a:prstGeom prst="rect">
            <a:avLst/>
          </a:prstGeom>
          <a:noFill/>
        </p:spPr>
        <p:txBody>
          <a:bodyPr wrap="square" rtlCol="0">
            <a:spAutoFit/>
          </a:bodyPr>
          <a:p>
            <a:r>
              <a:rPr lang="en-IN" altLang="en-US">
                <a:sym typeface="+mn-ea"/>
              </a:rPr>
              <a:t>Report</a:t>
            </a:r>
            <a:endParaRPr lang="en-US"/>
          </a:p>
        </p:txBody>
      </p:sp>
      <p:sp>
        <p:nvSpPr>
          <p:cNvPr id="19" name="Text Box 18"/>
          <p:cNvSpPr txBox="1"/>
          <p:nvPr/>
        </p:nvSpPr>
        <p:spPr>
          <a:xfrm>
            <a:off x="7977505" y="4073525"/>
            <a:ext cx="4064000" cy="368300"/>
          </a:xfrm>
          <a:prstGeom prst="rect">
            <a:avLst/>
          </a:prstGeom>
          <a:noFill/>
        </p:spPr>
        <p:txBody>
          <a:bodyPr wrap="square" rtlCol="0">
            <a:spAutoFit/>
          </a:bodyPr>
          <a:p>
            <a:r>
              <a:rPr lang="en-IN" altLang="en-US">
                <a:sym typeface="+mn-ea"/>
              </a:rPr>
              <a:t>Details</a:t>
            </a:r>
            <a:endParaRPr lang="en-US"/>
          </a:p>
        </p:txBody>
      </p:sp>
      <p:pic>
        <p:nvPicPr>
          <p:cNvPr id="23" name="Content Placeholder 22" descr="1"/>
          <p:cNvPicPr>
            <a:picLocks noChangeAspect="1"/>
          </p:cNvPicPr>
          <p:nvPr>
            <p:ph idx="1"/>
          </p:nvPr>
        </p:nvPicPr>
        <p:blipFill>
          <a:blip r:embed="rId1">
            <a:alphaModFix amt="20000"/>
          </a:blip>
          <a:stretch>
            <a:fillRect/>
          </a:stretch>
        </p:blipFill>
        <p:spPr>
          <a:xfrm>
            <a:off x="0" y="1600200"/>
            <a:ext cx="12192000" cy="52584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sp>
        <p:nvSpPr>
          <p:cNvPr id="2" name="Title 1"/>
          <p:cNvSpPr>
            <a:spLocks noGrp="1"/>
          </p:cNvSpPr>
          <p:nvPr>
            <p:ph type="title"/>
          </p:nvPr>
        </p:nvSpPr>
        <p:spPr>
          <a:xfrm>
            <a:off x="28575" y="207010"/>
            <a:ext cx="3850640" cy="1143000"/>
          </a:xfrm>
        </p:spPr>
        <p:txBody>
          <a:bodyPr/>
          <a:p>
            <a:pPr algn="ctr"/>
            <a:r>
              <a:rPr lang="en-US" altLang="en-US" b="1">
                <a:effectLst>
                  <a:glow rad="228600">
                    <a:schemeClr val="accent6">
                      <a:satMod val="175000"/>
                      <a:alpha val="40000"/>
                    </a:schemeClr>
                  </a:glow>
                  <a:outerShdw blurRad="50800" dist="38100" dir="10800000" algn="r" rotWithShape="0">
                    <a:prstClr val="black">
                      <a:alpha val="40000"/>
                    </a:prstClr>
                  </a:outerShdw>
                  <a:reflection blurRad="6350" stA="55000" endA="50" endPos="85000" dist="60007" dir="5400000" sy="-100000" algn="bl" rotWithShape="0"/>
                </a:effectLst>
              </a:rPr>
              <a:t>DFD LEVEL 1</a:t>
            </a:r>
            <a:endParaRPr lang="en-US" altLang="en-US" b="1">
              <a:effectLst>
                <a:glow rad="228600">
                  <a:schemeClr val="accent6">
                    <a:satMod val="175000"/>
                    <a:alpha val="40000"/>
                  </a:schemeClr>
                </a:glow>
                <a:outerShdw blurRad="50800" dist="38100" dir="10800000" algn="r" rotWithShape="0">
                  <a:prstClr val="black">
                    <a:alpha val="40000"/>
                  </a:prstClr>
                </a:outerShdw>
                <a:reflection blurRad="6350" stA="55000" endA="50" endPos="85000" dist="60007" dir="5400000" sy="-100000" algn="bl" rotWithShape="0"/>
              </a:effectLst>
            </a:endParaRPr>
          </a:p>
        </p:txBody>
      </p:sp>
      <p:sp>
        <p:nvSpPr>
          <p:cNvPr id="17" name="Text Box 17"/>
          <p:cNvSpPr txBox="1"/>
          <p:nvPr/>
        </p:nvSpPr>
        <p:spPr>
          <a:xfrm>
            <a:off x="1902460" y="1929765"/>
            <a:ext cx="1363980" cy="44640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US" altLang="zh-CN" kern="100">
                <a:solidFill>
                  <a:schemeClr val="tx1"/>
                </a:solidFill>
                <a:latin typeface="Times New Roman" panose="02020603050405020304"/>
                <a:ea typeface="等线"/>
                <a:cs typeface="Times New Roman" panose="02020603050405020304"/>
                <a:sym typeface="Times New Roman" panose="02020603050405020304"/>
              </a:rPr>
              <a:t>Admin</a:t>
            </a:r>
            <a:endParaRPr lang="en-US" altLang="zh-CN"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8" name="Text Box 18"/>
          <p:cNvSpPr txBox="1"/>
          <p:nvPr/>
        </p:nvSpPr>
        <p:spPr>
          <a:xfrm>
            <a:off x="3867785" y="3184843"/>
            <a:ext cx="817880" cy="3683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spAutoFit/>
          </a:bodyPr>
          <a:lstStyle/>
          <a:p>
            <a:pPr algn="just"/>
            <a:r>
              <a:rPr lang="en-US" altLang="zh-CN" kern="100">
                <a:solidFill>
                  <a:schemeClr val="accent2"/>
                </a:solidFill>
                <a:latin typeface="Times New Roman" panose="02020603050405020304"/>
                <a:ea typeface="等线"/>
                <a:cs typeface="Times New Roman" panose="02020603050405020304"/>
                <a:sym typeface="Times New Roman" panose="02020603050405020304"/>
              </a:rPr>
              <a:t>Admin</a:t>
            </a:r>
            <a:endParaRPr lang="en-US" altLang="zh-CN" kern="100">
              <a:solidFill>
                <a:schemeClr val="accent2"/>
              </a:solidFill>
              <a:latin typeface="Times New Roman" panose="02020603050405020304"/>
              <a:ea typeface="等线"/>
              <a:cs typeface="Times New Roman" panose="02020603050405020304"/>
              <a:sym typeface="Times New Roman" panose="02020603050405020304"/>
            </a:endParaRPr>
          </a:p>
        </p:txBody>
      </p:sp>
      <p:sp>
        <p:nvSpPr>
          <p:cNvPr id="19" name="Text Box 19"/>
          <p:cNvSpPr txBox="1"/>
          <p:nvPr/>
        </p:nvSpPr>
        <p:spPr>
          <a:xfrm>
            <a:off x="4203065" y="1993900"/>
            <a:ext cx="704850" cy="2952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Times New Roman" panose="02020603050405020304"/>
                <a:ea typeface="等线"/>
                <a:cs typeface="Times New Roman" panose="02020603050405020304"/>
                <a:sym typeface="Times New Roman" panose="02020603050405020304"/>
              </a:rPr>
              <a:t>Login</a:t>
            </a:r>
            <a:endParaRPr lang="en-US" altLang="zh-CN" sz="16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0" name="Text Box 20"/>
          <p:cNvSpPr txBox="1"/>
          <p:nvPr/>
        </p:nvSpPr>
        <p:spPr>
          <a:xfrm>
            <a:off x="5755640" y="935990"/>
            <a:ext cx="2010410" cy="49149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Admin Dashboard</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1" name="Text Box 21"/>
          <p:cNvSpPr txBox="1"/>
          <p:nvPr/>
        </p:nvSpPr>
        <p:spPr>
          <a:xfrm>
            <a:off x="5805805" y="1633220"/>
            <a:ext cx="1446530" cy="36068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Manage Enquiry</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3" name="Text Box 23"/>
          <p:cNvSpPr txBox="1"/>
          <p:nvPr/>
        </p:nvSpPr>
        <p:spPr>
          <a:xfrm>
            <a:off x="5883275" y="2403475"/>
            <a:ext cx="1348105" cy="2667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IN" altLang="en-US" sz="1400" kern="100">
                <a:solidFill>
                  <a:schemeClr val="tx1"/>
                </a:solidFill>
                <a:latin typeface="Times New Roman" panose="02020603050405020304"/>
                <a:ea typeface="等线"/>
                <a:cs typeface="Times New Roman" panose="02020603050405020304"/>
                <a:sym typeface="Times New Roman" panose="02020603050405020304"/>
              </a:rPr>
              <a:t>table </a:t>
            </a:r>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issues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4" name="Text Box 24"/>
          <p:cNvSpPr txBox="1"/>
          <p:nvPr/>
        </p:nvSpPr>
        <p:spPr>
          <a:xfrm>
            <a:off x="6118860" y="3050540"/>
            <a:ext cx="937260" cy="27686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Booking</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5" name="Text Box 25"/>
          <p:cNvSpPr txBox="1"/>
          <p:nvPr/>
        </p:nvSpPr>
        <p:spPr>
          <a:xfrm>
            <a:off x="6118860" y="3776345"/>
            <a:ext cx="970915" cy="3619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Packages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6" name="Text Box 26"/>
          <p:cNvSpPr txBox="1"/>
          <p:nvPr/>
        </p:nvSpPr>
        <p:spPr>
          <a:xfrm>
            <a:off x="5851525" y="4490085"/>
            <a:ext cx="1466215" cy="3873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Manage Packages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7" name="Text Box 27"/>
          <p:cNvSpPr txBox="1"/>
          <p:nvPr/>
        </p:nvSpPr>
        <p:spPr>
          <a:xfrm>
            <a:off x="5917565" y="5300345"/>
            <a:ext cx="1562735" cy="36449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Times New Roman" panose="02020603050405020304"/>
                <a:ea typeface="等线"/>
                <a:cs typeface="Times New Roman" panose="02020603050405020304"/>
                <a:sym typeface="Times New Roman" panose="02020603050405020304"/>
              </a:rPr>
              <a:t>Manage Profile</a:t>
            </a:r>
            <a:endParaRPr lang="en-US" altLang="zh-CN" sz="16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8" name="Text Box 28"/>
          <p:cNvSpPr txBox="1"/>
          <p:nvPr/>
        </p:nvSpPr>
        <p:spPr>
          <a:xfrm>
            <a:off x="5851525" y="6182360"/>
            <a:ext cx="1397000" cy="3810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Times New Roman" panose="02020603050405020304"/>
                <a:ea typeface="等线"/>
                <a:cs typeface="Times New Roman" panose="02020603050405020304"/>
                <a:sym typeface="Times New Roman" panose="02020603050405020304"/>
              </a:rPr>
              <a:t>Manage Users</a:t>
            </a:r>
            <a:endParaRPr lang="en-US" altLang="zh-CN" sz="16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30" name="Text Box 30"/>
          <p:cNvSpPr txBox="1"/>
          <p:nvPr/>
        </p:nvSpPr>
        <p:spPr>
          <a:xfrm>
            <a:off x="9067800" y="1752600"/>
            <a:ext cx="1116330" cy="314325"/>
          </a:xfrm>
          <a:prstGeom prst="rect">
            <a:avLst/>
          </a:prstGeom>
          <a:noFill/>
          <a:ln w="6350">
            <a:noFill/>
          </a:ln>
          <a:extLst>
            <a:ext uri="{909E8E84-426E-40DD-AFC4-6F175D3DCCD1}">
              <a14:hiddenFill xmlns:a14="http://schemas.microsoft.com/office/drawing/2010/main">
                <a:solidFill>
                  <a:schemeClr val="tx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Times New Roman" panose="02020603050405020304"/>
                <a:ea typeface="等线"/>
                <a:cs typeface="Times New Roman" panose="02020603050405020304"/>
                <a:sym typeface="Times New Roman" panose="02020603050405020304"/>
              </a:rPr>
              <a:t>tblenquiry</a:t>
            </a:r>
            <a:endParaRPr lang="en-US" altLang="zh-CN" sz="16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39" name="Flowchart: Process 39"/>
          <p:cNvSpPr/>
          <p:nvPr/>
        </p:nvSpPr>
        <p:spPr>
          <a:xfrm>
            <a:off x="8703945" y="1727518"/>
            <a:ext cx="342265" cy="381000"/>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40" name="Straight Connector 40"/>
          <p:cNvCxnSpPr/>
          <p:nvPr/>
        </p:nvCxnSpPr>
        <p:spPr>
          <a:xfrm>
            <a:off x="8895080" y="1727518"/>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1" name="Straight Connector 41"/>
          <p:cNvCxnSpPr/>
          <p:nvPr/>
        </p:nvCxnSpPr>
        <p:spPr>
          <a:xfrm flipV="1">
            <a:off x="9067800" y="2111058"/>
            <a:ext cx="988060" cy="15875"/>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sp>
        <p:nvSpPr>
          <p:cNvPr id="42" name="Flowchart: Process 42"/>
          <p:cNvSpPr/>
          <p:nvPr/>
        </p:nvSpPr>
        <p:spPr>
          <a:xfrm>
            <a:off x="8703945" y="2355533"/>
            <a:ext cx="342265" cy="381000"/>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43" name="Straight Connector 43"/>
          <p:cNvCxnSpPr/>
          <p:nvPr/>
        </p:nvCxnSpPr>
        <p:spPr>
          <a:xfrm>
            <a:off x="9018905" y="2355533"/>
            <a:ext cx="971550" cy="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5" name="Straight Connector 45"/>
          <p:cNvCxnSpPr/>
          <p:nvPr/>
        </p:nvCxnSpPr>
        <p:spPr>
          <a:xfrm>
            <a:off x="9018905" y="2736533"/>
            <a:ext cx="971550" cy="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sp>
        <p:nvSpPr>
          <p:cNvPr id="46" name="Flowchart: Process 46"/>
          <p:cNvSpPr/>
          <p:nvPr/>
        </p:nvSpPr>
        <p:spPr>
          <a:xfrm>
            <a:off x="8557895" y="2946083"/>
            <a:ext cx="342265" cy="381000"/>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47" name="Straight Connector 47"/>
          <p:cNvCxnSpPr/>
          <p:nvPr/>
        </p:nvCxnSpPr>
        <p:spPr>
          <a:xfrm>
            <a:off x="8895080" y="2965768"/>
            <a:ext cx="971550" cy="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8" name="Straight Connector 48"/>
          <p:cNvCxnSpPr/>
          <p:nvPr/>
        </p:nvCxnSpPr>
        <p:spPr>
          <a:xfrm>
            <a:off x="8900160" y="3327083"/>
            <a:ext cx="971550" cy="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sp>
        <p:nvSpPr>
          <p:cNvPr id="49" name="Flowchart: Process 49"/>
          <p:cNvSpPr/>
          <p:nvPr/>
        </p:nvSpPr>
        <p:spPr>
          <a:xfrm>
            <a:off x="8557895" y="3762058"/>
            <a:ext cx="342265" cy="381000"/>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50" name="Straight Connector 50"/>
          <p:cNvCxnSpPr/>
          <p:nvPr/>
        </p:nvCxnSpPr>
        <p:spPr>
          <a:xfrm>
            <a:off x="8900160" y="4137978"/>
            <a:ext cx="971550" cy="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1" name="Straight Connector 51"/>
          <p:cNvCxnSpPr/>
          <p:nvPr/>
        </p:nvCxnSpPr>
        <p:spPr>
          <a:xfrm>
            <a:off x="8900160" y="3776028"/>
            <a:ext cx="966470" cy="762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sp>
        <p:nvSpPr>
          <p:cNvPr id="52" name="Flowchart: Process 52"/>
          <p:cNvSpPr/>
          <p:nvPr/>
        </p:nvSpPr>
        <p:spPr>
          <a:xfrm>
            <a:off x="8629015" y="5267960"/>
            <a:ext cx="541020" cy="365125"/>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53" name="Straight Connector 53"/>
          <p:cNvCxnSpPr/>
          <p:nvPr/>
        </p:nvCxnSpPr>
        <p:spPr>
          <a:xfrm>
            <a:off x="9170035" y="5260023"/>
            <a:ext cx="966470" cy="762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4" name="Straight Connector 54"/>
          <p:cNvCxnSpPr/>
          <p:nvPr/>
        </p:nvCxnSpPr>
        <p:spPr>
          <a:xfrm>
            <a:off x="9213215" y="5625148"/>
            <a:ext cx="966470" cy="762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sp>
        <p:nvSpPr>
          <p:cNvPr id="55" name="Text Box 55"/>
          <p:cNvSpPr txBox="1"/>
          <p:nvPr/>
        </p:nvSpPr>
        <p:spPr>
          <a:xfrm>
            <a:off x="9170035" y="2385378"/>
            <a:ext cx="923925" cy="2952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tblissues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56" name="Text Box 56"/>
          <p:cNvSpPr txBox="1"/>
          <p:nvPr/>
        </p:nvSpPr>
        <p:spPr>
          <a:xfrm>
            <a:off x="8895080" y="2931795"/>
            <a:ext cx="1095375" cy="36068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tblbooking</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57" name="Text Box 57"/>
          <p:cNvSpPr txBox="1"/>
          <p:nvPr/>
        </p:nvSpPr>
        <p:spPr>
          <a:xfrm>
            <a:off x="8900160" y="3821430"/>
            <a:ext cx="1095375" cy="3219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tblpackages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58" name="Text Box 58"/>
          <p:cNvSpPr txBox="1"/>
          <p:nvPr/>
        </p:nvSpPr>
        <p:spPr>
          <a:xfrm>
            <a:off x="9170035" y="5300345"/>
            <a:ext cx="965835" cy="3968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tbluser</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60" name="Oval 60"/>
          <p:cNvSpPr/>
          <p:nvPr/>
        </p:nvSpPr>
        <p:spPr>
          <a:xfrm>
            <a:off x="4050665" y="1880235"/>
            <a:ext cx="857250" cy="52324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61" name="Straight Connector 61"/>
          <p:cNvCxnSpPr>
            <a:endCxn id="60" idx="2"/>
          </p:cNvCxnSpPr>
          <p:nvPr/>
        </p:nvCxnSpPr>
        <p:spPr>
          <a:xfrm>
            <a:off x="3091180" y="2111058"/>
            <a:ext cx="959485" cy="304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62" name="Flowchart: Process 62"/>
          <p:cNvSpPr/>
          <p:nvPr/>
        </p:nvSpPr>
        <p:spPr>
          <a:xfrm>
            <a:off x="3265805" y="3117850"/>
            <a:ext cx="622935" cy="547370"/>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63" name="Straight Connector 63"/>
          <p:cNvCxnSpPr/>
          <p:nvPr/>
        </p:nvCxnSpPr>
        <p:spPr>
          <a:xfrm>
            <a:off x="3907790" y="3652838"/>
            <a:ext cx="966470" cy="762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4" name="Straight Connector 64"/>
          <p:cNvCxnSpPr/>
          <p:nvPr/>
        </p:nvCxnSpPr>
        <p:spPr>
          <a:xfrm>
            <a:off x="3879215" y="3127058"/>
            <a:ext cx="966470" cy="7620"/>
          </a:xfrm>
          <a:prstGeom prst="line">
            <a:avLst/>
          </a:prstGeom>
          <a:ln w="12700"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5" name="Straight Arrow Connector 65"/>
          <p:cNvCxnSpPr>
            <a:endCxn id="60" idx="4"/>
          </p:cNvCxnSpPr>
          <p:nvPr/>
        </p:nvCxnSpPr>
        <p:spPr>
          <a:xfrm flipV="1">
            <a:off x="4474210" y="2403158"/>
            <a:ext cx="5080" cy="7334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6" name="Straight Connector 66"/>
          <p:cNvCxnSpPr/>
          <p:nvPr/>
        </p:nvCxnSpPr>
        <p:spPr>
          <a:xfrm flipH="1">
            <a:off x="5130800" y="1359218"/>
            <a:ext cx="19685" cy="50228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7" name="Straight Connector 67"/>
          <p:cNvCxnSpPr/>
          <p:nvPr/>
        </p:nvCxnSpPr>
        <p:spPr>
          <a:xfrm flipV="1">
            <a:off x="4879340" y="2206943"/>
            <a:ext cx="290195" cy="57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68" name="Oval 68"/>
          <p:cNvSpPr/>
          <p:nvPr/>
        </p:nvSpPr>
        <p:spPr>
          <a:xfrm>
            <a:off x="5693410" y="854710"/>
            <a:ext cx="1811020" cy="49212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a:p>
            <a:endParaRPr lang="en-US" sz="2000"/>
          </a:p>
        </p:txBody>
      </p:sp>
      <p:cxnSp>
        <p:nvCxnSpPr>
          <p:cNvPr id="69" name="Straight Connector 69"/>
          <p:cNvCxnSpPr>
            <a:endCxn id="68" idx="2"/>
          </p:cNvCxnSpPr>
          <p:nvPr/>
        </p:nvCxnSpPr>
        <p:spPr>
          <a:xfrm flipV="1">
            <a:off x="5163185" y="1100773"/>
            <a:ext cx="530225" cy="2222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71" name="Straight Connector 71"/>
          <p:cNvCxnSpPr>
            <a:stCxn id="99" idx="2"/>
          </p:cNvCxnSpPr>
          <p:nvPr/>
        </p:nvCxnSpPr>
        <p:spPr>
          <a:xfrm flipH="1" flipV="1">
            <a:off x="5233035" y="1818323"/>
            <a:ext cx="427355" cy="952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2" name="Oval 72"/>
          <p:cNvSpPr/>
          <p:nvPr/>
        </p:nvSpPr>
        <p:spPr>
          <a:xfrm>
            <a:off x="5601970" y="2289175"/>
            <a:ext cx="1833880" cy="47625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73" name="Straight Connector 73"/>
          <p:cNvCxnSpPr>
            <a:stCxn id="72" idx="2"/>
          </p:cNvCxnSpPr>
          <p:nvPr/>
        </p:nvCxnSpPr>
        <p:spPr>
          <a:xfrm flipH="1" flipV="1">
            <a:off x="5163185" y="2525078"/>
            <a:ext cx="438785" cy="19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4" name="Oval 74"/>
          <p:cNvSpPr/>
          <p:nvPr/>
        </p:nvSpPr>
        <p:spPr>
          <a:xfrm>
            <a:off x="5755640" y="2946400"/>
            <a:ext cx="1610360" cy="51435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75" name="Straight Connector 75"/>
          <p:cNvCxnSpPr>
            <a:endCxn id="74" idx="2"/>
          </p:cNvCxnSpPr>
          <p:nvPr/>
        </p:nvCxnSpPr>
        <p:spPr>
          <a:xfrm flipV="1">
            <a:off x="5194935" y="3203258"/>
            <a:ext cx="560705" cy="698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6" name="Oval 76"/>
          <p:cNvSpPr/>
          <p:nvPr/>
        </p:nvSpPr>
        <p:spPr>
          <a:xfrm>
            <a:off x="5693410" y="3665855"/>
            <a:ext cx="1743075" cy="60515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77" name="Straight Connector 77"/>
          <p:cNvCxnSpPr>
            <a:stCxn id="76" idx="2"/>
          </p:cNvCxnSpPr>
          <p:nvPr/>
        </p:nvCxnSpPr>
        <p:spPr>
          <a:xfrm flipH="1">
            <a:off x="5163185" y="3968433"/>
            <a:ext cx="530225" cy="698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8" name="Oval 78"/>
          <p:cNvSpPr/>
          <p:nvPr/>
        </p:nvSpPr>
        <p:spPr>
          <a:xfrm>
            <a:off x="5693410" y="4380230"/>
            <a:ext cx="1700530" cy="62166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79" name="Straight Connector 79"/>
          <p:cNvCxnSpPr>
            <a:stCxn id="78" idx="2"/>
          </p:cNvCxnSpPr>
          <p:nvPr/>
        </p:nvCxnSpPr>
        <p:spPr>
          <a:xfrm flipH="1">
            <a:off x="5179060" y="4691063"/>
            <a:ext cx="514350" cy="177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80" name="Oval 80"/>
          <p:cNvSpPr/>
          <p:nvPr/>
        </p:nvSpPr>
        <p:spPr>
          <a:xfrm>
            <a:off x="5717540" y="5127625"/>
            <a:ext cx="1646555" cy="74358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81" name="Oval 81"/>
          <p:cNvSpPr/>
          <p:nvPr/>
        </p:nvSpPr>
        <p:spPr>
          <a:xfrm>
            <a:off x="5660390" y="5978525"/>
            <a:ext cx="1703705" cy="69342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82" name="Straight Connector 82"/>
          <p:cNvCxnSpPr>
            <a:stCxn id="81" idx="2"/>
          </p:cNvCxnSpPr>
          <p:nvPr/>
        </p:nvCxnSpPr>
        <p:spPr>
          <a:xfrm flipH="1">
            <a:off x="5112385" y="6324918"/>
            <a:ext cx="548005" cy="57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83" name="Straight Connector 83"/>
          <p:cNvCxnSpPr>
            <a:stCxn id="80" idx="2"/>
          </p:cNvCxnSpPr>
          <p:nvPr/>
        </p:nvCxnSpPr>
        <p:spPr>
          <a:xfrm flipH="1">
            <a:off x="5179060" y="5499418"/>
            <a:ext cx="538480" cy="57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84" name="Straight Arrow Connector 84"/>
          <p:cNvCxnSpPr/>
          <p:nvPr/>
        </p:nvCxnSpPr>
        <p:spPr>
          <a:xfrm flipV="1">
            <a:off x="7486015" y="1712278"/>
            <a:ext cx="1247140" cy="152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5" name="Straight Arrow Connector 85"/>
          <p:cNvCxnSpPr>
            <a:endCxn id="99" idx="5"/>
          </p:cNvCxnSpPr>
          <p:nvPr/>
        </p:nvCxnSpPr>
        <p:spPr>
          <a:xfrm flipH="1">
            <a:off x="7218680" y="2031048"/>
            <a:ext cx="1434465" cy="184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6" name="Straight Arrow Connector 86"/>
          <p:cNvCxnSpPr/>
          <p:nvPr/>
        </p:nvCxnSpPr>
        <p:spPr>
          <a:xfrm>
            <a:off x="7317740" y="2355533"/>
            <a:ext cx="1398905" cy="260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7" name="Straight Arrow Connector 87"/>
          <p:cNvCxnSpPr/>
          <p:nvPr/>
        </p:nvCxnSpPr>
        <p:spPr>
          <a:xfrm flipV="1">
            <a:off x="7231380" y="3034983"/>
            <a:ext cx="1262380" cy="152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8" name="Straight Arrow Connector 88"/>
          <p:cNvCxnSpPr/>
          <p:nvPr/>
        </p:nvCxnSpPr>
        <p:spPr>
          <a:xfrm>
            <a:off x="7366000" y="3814128"/>
            <a:ext cx="1190625" cy="19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9" name="Straight Arrow Connector 89"/>
          <p:cNvCxnSpPr/>
          <p:nvPr/>
        </p:nvCxnSpPr>
        <p:spPr>
          <a:xfrm flipV="1">
            <a:off x="7393940" y="5313998"/>
            <a:ext cx="1115695" cy="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0" name="Straight Arrow Connector 90"/>
          <p:cNvCxnSpPr>
            <a:endCxn id="72" idx="5"/>
          </p:cNvCxnSpPr>
          <p:nvPr/>
        </p:nvCxnSpPr>
        <p:spPr>
          <a:xfrm flipH="1" flipV="1">
            <a:off x="7167245" y="2695258"/>
            <a:ext cx="1517650" cy="2159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1" name="Straight Arrow Connector 91"/>
          <p:cNvCxnSpPr/>
          <p:nvPr/>
        </p:nvCxnSpPr>
        <p:spPr>
          <a:xfrm flipH="1" flipV="1">
            <a:off x="7317740" y="3279458"/>
            <a:ext cx="1207770" cy="107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2" name="Straight Arrow Connector 92"/>
          <p:cNvCxnSpPr/>
          <p:nvPr/>
        </p:nvCxnSpPr>
        <p:spPr>
          <a:xfrm flipH="1">
            <a:off x="7366000" y="4137978"/>
            <a:ext cx="1191895" cy="50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3" name="Straight Arrow Connector 93"/>
          <p:cNvCxnSpPr/>
          <p:nvPr/>
        </p:nvCxnSpPr>
        <p:spPr>
          <a:xfrm flipH="1">
            <a:off x="7364095" y="5632768"/>
            <a:ext cx="119380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4" name="Text Box 94"/>
          <p:cNvSpPr txBox="1"/>
          <p:nvPr/>
        </p:nvSpPr>
        <p:spPr>
          <a:xfrm>
            <a:off x="7516495" y="1359535"/>
            <a:ext cx="1168400" cy="26606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Add/Modify</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95" name="Text Box 95"/>
          <p:cNvSpPr txBox="1"/>
          <p:nvPr/>
        </p:nvSpPr>
        <p:spPr>
          <a:xfrm>
            <a:off x="7552690" y="2127250"/>
            <a:ext cx="1076325" cy="35242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Add/Modify</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96" name="Text Box 96"/>
          <p:cNvSpPr txBox="1"/>
          <p:nvPr/>
        </p:nvSpPr>
        <p:spPr>
          <a:xfrm>
            <a:off x="7317740" y="2765425"/>
            <a:ext cx="1257300" cy="26606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Add/Modify</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00" name="Text Box 100"/>
          <p:cNvSpPr txBox="1"/>
          <p:nvPr/>
        </p:nvSpPr>
        <p:spPr>
          <a:xfrm>
            <a:off x="5205095" y="2090420"/>
            <a:ext cx="712470" cy="31305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Valid</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01" name="Text Box 101"/>
          <p:cNvSpPr txBox="1"/>
          <p:nvPr/>
        </p:nvSpPr>
        <p:spPr>
          <a:xfrm>
            <a:off x="5169535" y="2880995"/>
            <a:ext cx="713105" cy="24638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Valid</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02" name="Text Box 102"/>
          <p:cNvSpPr txBox="1"/>
          <p:nvPr/>
        </p:nvSpPr>
        <p:spPr>
          <a:xfrm>
            <a:off x="5186045" y="3456940"/>
            <a:ext cx="731520" cy="31940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Valid</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03" name="Text Box 103"/>
          <p:cNvSpPr txBox="1"/>
          <p:nvPr/>
        </p:nvSpPr>
        <p:spPr>
          <a:xfrm>
            <a:off x="5112385" y="4380230"/>
            <a:ext cx="693420" cy="2476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Valid</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04" name="Text Box 104"/>
          <p:cNvSpPr txBox="1"/>
          <p:nvPr/>
        </p:nvSpPr>
        <p:spPr>
          <a:xfrm>
            <a:off x="5179060" y="5697220"/>
            <a:ext cx="739140" cy="28194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Valid</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05" name="Text Box 105"/>
          <p:cNvSpPr txBox="1"/>
          <p:nvPr/>
        </p:nvSpPr>
        <p:spPr>
          <a:xfrm>
            <a:off x="5150485" y="5127625"/>
            <a:ext cx="700405" cy="37211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Valid</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97" name="Text Box 97"/>
          <p:cNvSpPr txBox="1"/>
          <p:nvPr/>
        </p:nvSpPr>
        <p:spPr>
          <a:xfrm>
            <a:off x="7436485" y="3444875"/>
            <a:ext cx="1191260" cy="3175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Add/Modify</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98" name="Text Box 98"/>
          <p:cNvSpPr txBox="1"/>
          <p:nvPr/>
        </p:nvSpPr>
        <p:spPr>
          <a:xfrm>
            <a:off x="7317740" y="4766310"/>
            <a:ext cx="1311275" cy="3619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Times New Roman" panose="02020603050405020304"/>
                <a:ea typeface="等线"/>
                <a:cs typeface="Times New Roman" panose="02020603050405020304"/>
                <a:sym typeface="Times New Roman" panose="02020603050405020304"/>
              </a:rPr>
              <a:t>Add/Modify</a:t>
            </a:r>
            <a:endParaRPr lang="en-US" altLang="zh-CN" sz="16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532507059" name="Text Box 99"/>
          <p:cNvSpPr txBox="1"/>
          <p:nvPr/>
        </p:nvSpPr>
        <p:spPr>
          <a:xfrm>
            <a:off x="5194935" y="1427480"/>
            <a:ext cx="704215" cy="28194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Valid</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99" name="Oval 99"/>
          <p:cNvSpPr/>
          <p:nvPr/>
        </p:nvSpPr>
        <p:spPr>
          <a:xfrm>
            <a:off x="5660390" y="1513840"/>
            <a:ext cx="1825625" cy="62801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6" name="Straight Connector 5"/>
          <p:cNvCxnSpPr/>
          <p:nvPr/>
        </p:nvCxnSpPr>
        <p:spPr>
          <a:xfrm flipH="1">
            <a:off x="5147310" y="1107440"/>
            <a:ext cx="15875" cy="286385"/>
          </a:xfrm>
          <a:prstGeom prst="line">
            <a:avLst/>
          </a:prstGeom>
          <a:gradFill rotWithShape="0">
            <a:gsLst>
              <a:gs pos="0">
                <a:schemeClr val="accent1"/>
              </a:gs>
              <a:gs pos="100000">
                <a:schemeClr val="accent2"/>
              </a:gs>
            </a:gsLst>
            <a:lin ang="5400000" scaled="1"/>
          </a:gradFill>
          <a:ln w="9525" cap="flat" cmpd="sng" algn="ctr">
            <a:solidFill>
              <a:schemeClr val="tx1"/>
            </a:solidFill>
            <a:prstDash val="solid"/>
            <a:round/>
            <a:headEnd type="none" w="med" len="med"/>
            <a:tailEnd type="none" w="med" len="med"/>
          </a:ln>
        </p:spPr>
      </p:cxnSp>
      <p:pic>
        <p:nvPicPr>
          <p:cNvPr id="7" name="Picture 6" descr="1"/>
          <p:cNvPicPr>
            <a:picLocks noChangeAspect="1"/>
          </p:cNvPicPr>
          <p:nvPr/>
        </p:nvPicPr>
        <p:blipFill>
          <a:blip r:embed="rId1">
            <a:alphaModFix amt="20000"/>
          </a:blip>
          <a:stretch>
            <a:fillRect/>
          </a:stretch>
        </p:blipFill>
        <p:spPr>
          <a:xfrm>
            <a:off x="0" y="0"/>
            <a:ext cx="1219200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sp>
        <p:nvSpPr>
          <p:cNvPr id="2" name="Title 1"/>
          <p:cNvSpPr>
            <a:spLocks noGrp="1"/>
          </p:cNvSpPr>
          <p:nvPr>
            <p:ph type="title"/>
          </p:nvPr>
        </p:nvSpPr>
        <p:spPr>
          <a:xfrm>
            <a:off x="2308225" y="283845"/>
            <a:ext cx="9025255" cy="1038860"/>
          </a:xfrm>
          <a:prstGeom prst="rect">
            <a:avLst/>
          </a:prstGeom>
        </p:spPr>
        <p:txBody>
          <a:bodyPr vert="horz" lIns="91440" tIns="45720" rIns="91440" bIns="45720" rtlCol="0" anchor="ctr"/>
          <a:p>
            <a:pPr algn="ctr"/>
            <a:r>
              <a:rPr lang="en-US" altLang="en-US" sz="4000" b="1" i="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DFD LEVEL 2</a:t>
            </a:r>
            <a:endParaRPr lang="en-US" altLang="en-US" sz="4000" b="1" i="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cxnSp>
        <p:nvCxnSpPr>
          <p:cNvPr id="137" name="Straight Arrow Connector 137"/>
          <p:cNvCxnSpPr>
            <a:stCxn id="248" idx="6"/>
          </p:cNvCxnSpPr>
          <p:nvPr/>
        </p:nvCxnSpPr>
        <p:spPr>
          <a:xfrm flipV="1">
            <a:off x="7292023" y="3914458"/>
            <a:ext cx="661035" cy="38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8" name="Text Box 108"/>
          <p:cNvSpPr txBox="1"/>
          <p:nvPr/>
        </p:nvSpPr>
        <p:spPr>
          <a:xfrm>
            <a:off x="2308225" y="3019425"/>
            <a:ext cx="765810" cy="3333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b="1" kern="100">
                <a:solidFill>
                  <a:schemeClr val="tx1"/>
                </a:solidFill>
                <a:latin typeface="Times New Roman" panose="02020603050405020304"/>
                <a:ea typeface="等线"/>
                <a:cs typeface="Times New Roman" panose="02020603050405020304"/>
                <a:sym typeface="Times New Roman" panose="02020603050405020304"/>
              </a:rPr>
              <a:t>Users</a:t>
            </a:r>
            <a:endParaRPr lang="en-US" altLang="zh-CN" b="1"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09" name="Text Box 109"/>
          <p:cNvSpPr txBox="1"/>
          <p:nvPr/>
        </p:nvSpPr>
        <p:spPr>
          <a:xfrm>
            <a:off x="4263073" y="2366963"/>
            <a:ext cx="1294765" cy="3048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Registered user</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59" name="Text Box 159"/>
          <p:cNvSpPr txBox="1"/>
          <p:nvPr/>
        </p:nvSpPr>
        <p:spPr>
          <a:xfrm>
            <a:off x="4320223" y="3424238"/>
            <a:ext cx="1057275" cy="2476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Guest user</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22" name="Text Box 222"/>
          <p:cNvSpPr txBox="1"/>
          <p:nvPr/>
        </p:nvSpPr>
        <p:spPr>
          <a:xfrm>
            <a:off x="6330315" y="1322705"/>
            <a:ext cx="809625" cy="3206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Times New Roman" panose="02020603050405020304"/>
                <a:ea typeface="等线"/>
                <a:cs typeface="Times New Roman" panose="02020603050405020304"/>
                <a:sym typeface="Times New Roman" panose="02020603050405020304"/>
              </a:rPr>
              <a:t>Signin</a:t>
            </a:r>
            <a:endParaRPr lang="en-US" altLang="zh-CN" sz="16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31" name="Text Box 231"/>
          <p:cNvSpPr txBox="1"/>
          <p:nvPr/>
        </p:nvSpPr>
        <p:spPr>
          <a:xfrm>
            <a:off x="6135053" y="1966278"/>
            <a:ext cx="1294130" cy="40068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View profile</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34" name="Text Box 234"/>
          <p:cNvSpPr txBox="1"/>
          <p:nvPr/>
        </p:nvSpPr>
        <p:spPr>
          <a:xfrm>
            <a:off x="6235065" y="2491105"/>
            <a:ext cx="1514475" cy="31877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Manage booking</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35" name="Text Box 235"/>
          <p:cNvSpPr txBox="1"/>
          <p:nvPr/>
        </p:nvSpPr>
        <p:spPr>
          <a:xfrm>
            <a:off x="6096318" y="3061018"/>
            <a:ext cx="1332865" cy="4857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View packages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36" name="Text Box 236"/>
          <p:cNvSpPr txBox="1"/>
          <p:nvPr/>
        </p:nvSpPr>
        <p:spPr>
          <a:xfrm>
            <a:off x="6263640" y="3672205"/>
            <a:ext cx="1333500" cy="4191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Visit wbesite content</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37" name="Text Box 237"/>
          <p:cNvSpPr txBox="1"/>
          <p:nvPr/>
        </p:nvSpPr>
        <p:spPr>
          <a:xfrm>
            <a:off x="6168073" y="4464368"/>
            <a:ext cx="857250" cy="3333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Enquirey </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38" name="Text Box 238"/>
          <p:cNvSpPr txBox="1"/>
          <p:nvPr/>
        </p:nvSpPr>
        <p:spPr>
          <a:xfrm>
            <a:off x="5992495" y="5129530"/>
            <a:ext cx="814070" cy="2984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Register </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65" name="Text Box 265"/>
          <p:cNvSpPr txBox="1"/>
          <p:nvPr/>
        </p:nvSpPr>
        <p:spPr>
          <a:xfrm>
            <a:off x="8321040" y="1852930"/>
            <a:ext cx="819150" cy="23050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tbluser</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66" name="Text Box 266"/>
          <p:cNvSpPr txBox="1"/>
          <p:nvPr/>
        </p:nvSpPr>
        <p:spPr>
          <a:xfrm>
            <a:off x="8521065" y="2462530"/>
            <a:ext cx="1084580" cy="27051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tblbooking</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67" name="Text Box 267"/>
          <p:cNvSpPr txBox="1"/>
          <p:nvPr/>
        </p:nvSpPr>
        <p:spPr>
          <a:xfrm>
            <a:off x="8463915" y="3148330"/>
            <a:ext cx="1142365" cy="27622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tblpackages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10" name="Text Box 110"/>
          <p:cNvSpPr txBox="1"/>
          <p:nvPr/>
        </p:nvSpPr>
        <p:spPr>
          <a:xfrm>
            <a:off x="8348980" y="3948430"/>
            <a:ext cx="933450" cy="2857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tblpages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68" name="Text Box 268"/>
          <p:cNvSpPr txBox="1"/>
          <p:nvPr/>
        </p:nvSpPr>
        <p:spPr>
          <a:xfrm>
            <a:off x="8244840" y="4653280"/>
            <a:ext cx="1037590" cy="25971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tblenquirey</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39" name="Oval 239"/>
          <p:cNvSpPr/>
          <p:nvPr/>
        </p:nvSpPr>
        <p:spPr>
          <a:xfrm>
            <a:off x="2012315" y="2809875"/>
            <a:ext cx="1422400" cy="75120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40" name="Oval 240"/>
          <p:cNvSpPr/>
          <p:nvPr/>
        </p:nvSpPr>
        <p:spPr>
          <a:xfrm>
            <a:off x="4120198" y="2284413"/>
            <a:ext cx="1400175" cy="45720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41" name="Oval 241"/>
          <p:cNvSpPr/>
          <p:nvPr/>
        </p:nvSpPr>
        <p:spPr>
          <a:xfrm>
            <a:off x="4167823" y="3370263"/>
            <a:ext cx="1152525" cy="409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44" name="Oval 244"/>
          <p:cNvSpPr/>
          <p:nvPr/>
        </p:nvSpPr>
        <p:spPr>
          <a:xfrm>
            <a:off x="6235065" y="1322705"/>
            <a:ext cx="895350" cy="32385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45" name="Oval 245"/>
          <p:cNvSpPr/>
          <p:nvPr/>
        </p:nvSpPr>
        <p:spPr>
          <a:xfrm>
            <a:off x="6187440" y="1868170"/>
            <a:ext cx="1037590" cy="42862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46" name="Oval 246"/>
          <p:cNvSpPr/>
          <p:nvPr/>
        </p:nvSpPr>
        <p:spPr>
          <a:xfrm>
            <a:off x="6139498" y="2398713"/>
            <a:ext cx="1457325" cy="4857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47" name="Oval 247"/>
          <p:cNvSpPr/>
          <p:nvPr/>
        </p:nvSpPr>
        <p:spPr>
          <a:xfrm>
            <a:off x="6135053" y="3019108"/>
            <a:ext cx="1343025" cy="47625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48" name="Oval 248"/>
          <p:cNvSpPr/>
          <p:nvPr/>
        </p:nvSpPr>
        <p:spPr>
          <a:xfrm>
            <a:off x="6187123" y="3598863"/>
            <a:ext cx="1104900" cy="6381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49" name="Oval 249"/>
          <p:cNvSpPr/>
          <p:nvPr/>
        </p:nvSpPr>
        <p:spPr>
          <a:xfrm>
            <a:off x="6149023" y="4389438"/>
            <a:ext cx="876300" cy="5238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50" name="Oval 250"/>
          <p:cNvSpPr/>
          <p:nvPr/>
        </p:nvSpPr>
        <p:spPr>
          <a:xfrm>
            <a:off x="5977573" y="5037138"/>
            <a:ext cx="828675" cy="4984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111" name="Flowchart: Process 111"/>
          <p:cNvSpPr/>
          <p:nvPr/>
        </p:nvSpPr>
        <p:spPr>
          <a:xfrm>
            <a:off x="7977823" y="1775143"/>
            <a:ext cx="342265" cy="390525"/>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112" name="Straight Connector 112"/>
          <p:cNvCxnSpPr/>
          <p:nvPr/>
        </p:nvCxnSpPr>
        <p:spPr>
          <a:xfrm>
            <a:off x="8329613" y="1784668"/>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13" name="Straight Connector 113"/>
          <p:cNvCxnSpPr/>
          <p:nvPr/>
        </p:nvCxnSpPr>
        <p:spPr>
          <a:xfrm>
            <a:off x="8310563" y="2165668"/>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14" name="Flowchart: Process 114"/>
          <p:cNvSpPr/>
          <p:nvPr/>
        </p:nvSpPr>
        <p:spPr>
          <a:xfrm>
            <a:off x="8196898" y="2403793"/>
            <a:ext cx="342265" cy="381000"/>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115" name="Straight Connector 115"/>
          <p:cNvCxnSpPr/>
          <p:nvPr/>
        </p:nvCxnSpPr>
        <p:spPr>
          <a:xfrm>
            <a:off x="8539163" y="2403793"/>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16" name="Straight Connector 116"/>
          <p:cNvCxnSpPr/>
          <p:nvPr/>
        </p:nvCxnSpPr>
        <p:spPr>
          <a:xfrm>
            <a:off x="8462963" y="3442018"/>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17" name="Straight Connector 117"/>
          <p:cNvCxnSpPr/>
          <p:nvPr/>
        </p:nvCxnSpPr>
        <p:spPr>
          <a:xfrm>
            <a:off x="8548688" y="2784793"/>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4" name="Flowchart: Process 44"/>
          <p:cNvSpPr/>
          <p:nvPr/>
        </p:nvSpPr>
        <p:spPr>
          <a:xfrm>
            <a:off x="8168323" y="3061018"/>
            <a:ext cx="342265" cy="381000"/>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118" name="Straight Connector 118"/>
          <p:cNvCxnSpPr/>
          <p:nvPr/>
        </p:nvCxnSpPr>
        <p:spPr>
          <a:xfrm>
            <a:off x="8434388" y="3061018"/>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19" name="Flowchart: Process 119"/>
          <p:cNvSpPr/>
          <p:nvPr/>
        </p:nvSpPr>
        <p:spPr>
          <a:xfrm>
            <a:off x="7949248" y="3851593"/>
            <a:ext cx="342265" cy="381000"/>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120" name="Straight Connector 120"/>
          <p:cNvCxnSpPr/>
          <p:nvPr/>
        </p:nvCxnSpPr>
        <p:spPr>
          <a:xfrm>
            <a:off x="8291513" y="3861118"/>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21" name="Straight Connector 121"/>
          <p:cNvCxnSpPr/>
          <p:nvPr/>
        </p:nvCxnSpPr>
        <p:spPr>
          <a:xfrm>
            <a:off x="8291513" y="4242118"/>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22" name="Flowchart: Process 122"/>
          <p:cNvSpPr/>
          <p:nvPr/>
        </p:nvSpPr>
        <p:spPr>
          <a:xfrm>
            <a:off x="7853998" y="4565968"/>
            <a:ext cx="342265" cy="381000"/>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123" name="Straight Connector 123"/>
          <p:cNvCxnSpPr/>
          <p:nvPr/>
        </p:nvCxnSpPr>
        <p:spPr>
          <a:xfrm>
            <a:off x="8177213" y="4575493"/>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24" name="Straight Connector 124"/>
          <p:cNvCxnSpPr/>
          <p:nvPr/>
        </p:nvCxnSpPr>
        <p:spPr>
          <a:xfrm>
            <a:off x="8205788" y="4937443"/>
            <a:ext cx="8477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78" name="Straight Connector 278"/>
          <p:cNvCxnSpPr/>
          <p:nvPr/>
        </p:nvCxnSpPr>
        <p:spPr>
          <a:xfrm>
            <a:off x="3443923" y="3108643"/>
            <a:ext cx="256540" cy="19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77" name="Straight Connector 277"/>
          <p:cNvCxnSpPr/>
          <p:nvPr/>
        </p:nvCxnSpPr>
        <p:spPr>
          <a:xfrm flipH="1">
            <a:off x="3705543" y="2494598"/>
            <a:ext cx="5080" cy="10922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42" name="Straight Arrow Connector 242"/>
          <p:cNvCxnSpPr>
            <a:endCxn id="240" idx="2"/>
          </p:cNvCxnSpPr>
          <p:nvPr/>
        </p:nvCxnSpPr>
        <p:spPr>
          <a:xfrm flipV="1">
            <a:off x="3701098" y="2513013"/>
            <a:ext cx="419100" cy="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3" name="Straight Arrow Connector 243"/>
          <p:cNvCxnSpPr/>
          <p:nvPr/>
        </p:nvCxnSpPr>
        <p:spPr>
          <a:xfrm flipV="1">
            <a:off x="3696018" y="3575368"/>
            <a:ext cx="471805" cy="19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5" name="Straight Arrow Connector 125"/>
          <p:cNvCxnSpPr>
            <a:stCxn id="109" idx="3"/>
            <a:endCxn id="244" idx="2"/>
          </p:cNvCxnSpPr>
          <p:nvPr/>
        </p:nvCxnSpPr>
        <p:spPr>
          <a:xfrm flipV="1">
            <a:off x="5557838" y="1484313"/>
            <a:ext cx="676910" cy="10350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6" name="Straight Arrow Connector 126"/>
          <p:cNvCxnSpPr>
            <a:endCxn id="245" idx="2"/>
          </p:cNvCxnSpPr>
          <p:nvPr/>
        </p:nvCxnSpPr>
        <p:spPr>
          <a:xfrm flipV="1">
            <a:off x="5586413" y="2082483"/>
            <a:ext cx="600710" cy="4622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7" name="Straight Arrow Connector 127"/>
          <p:cNvCxnSpPr>
            <a:endCxn id="246" idx="2"/>
          </p:cNvCxnSpPr>
          <p:nvPr/>
        </p:nvCxnSpPr>
        <p:spPr>
          <a:xfrm>
            <a:off x="5520373" y="2523173"/>
            <a:ext cx="619125" cy="1187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8" name="Straight Arrow Connector 128"/>
          <p:cNvCxnSpPr>
            <a:stCxn id="240" idx="6"/>
            <a:endCxn id="247" idx="2"/>
          </p:cNvCxnSpPr>
          <p:nvPr/>
        </p:nvCxnSpPr>
        <p:spPr>
          <a:xfrm>
            <a:off x="5520373" y="2513013"/>
            <a:ext cx="614680" cy="7442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9" name="Straight Arrow Connector 129"/>
          <p:cNvCxnSpPr>
            <a:endCxn id="248" idx="2"/>
          </p:cNvCxnSpPr>
          <p:nvPr/>
        </p:nvCxnSpPr>
        <p:spPr>
          <a:xfrm>
            <a:off x="5529898" y="2494598"/>
            <a:ext cx="657225" cy="14236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0" name="Straight Arrow Connector 130"/>
          <p:cNvCxnSpPr>
            <a:endCxn id="249" idx="2"/>
          </p:cNvCxnSpPr>
          <p:nvPr/>
        </p:nvCxnSpPr>
        <p:spPr>
          <a:xfrm>
            <a:off x="5539423" y="2513648"/>
            <a:ext cx="609600" cy="21380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1" name="Straight Arrow Connector 131"/>
          <p:cNvCxnSpPr>
            <a:stCxn id="241" idx="6"/>
          </p:cNvCxnSpPr>
          <p:nvPr/>
        </p:nvCxnSpPr>
        <p:spPr>
          <a:xfrm flipV="1">
            <a:off x="5320348" y="3170873"/>
            <a:ext cx="828675" cy="4044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2" name="Straight Arrow Connector 132"/>
          <p:cNvCxnSpPr>
            <a:stCxn id="241" idx="6"/>
            <a:endCxn id="248" idx="2"/>
          </p:cNvCxnSpPr>
          <p:nvPr/>
        </p:nvCxnSpPr>
        <p:spPr>
          <a:xfrm>
            <a:off x="5320348" y="3575368"/>
            <a:ext cx="866775" cy="3429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3" name="Straight Arrow Connector 133"/>
          <p:cNvCxnSpPr>
            <a:endCxn id="249" idx="2"/>
          </p:cNvCxnSpPr>
          <p:nvPr/>
        </p:nvCxnSpPr>
        <p:spPr>
          <a:xfrm>
            <a:off x="5329873" y="3561398"/>
            <a:ext cx="819150" cy="10902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4" name="Straight Arrow Connector 134"/>
          <p:cNvCxnSpPr>
            <a:endCxn id="250" idx="2"/>
          </p:cNvCxnSpPr>
          <p:nvPr/>
        </p:nvCxnSpPr>
        <p:spPr>
          <a:xfrm>
            <a:off x="5320348" y="3570923"/>
            <a:ext cx="657225" cy="17157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5" name="Straight Arrow Connector 135"/>
          <p:cNvCxnSpPr/>
          <p:nvPr/>
        </p:nvCxnSpPr>
        <p:spPr>
          <a:xfrm flipH="1" flipV="1">
            <a:off x="7105333" y="1867853"/>
            <a:ext cx="838200" cy="1206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0" name="Straight Arrow Connector 270"/>
          <p:cNvCxnSpPr/>
          <p:nvPr/>
        </p:nvCxnSpPr>
        <p:spPr>
          <a:xfrm>
            <a:off x="7139623" y="2165668"/>
            <a:ext cx="851535" cy="25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5" name="Straight Arrow Connector 275"/>
          <p:cNvCxnSpPr>
            <a:stCxn id="249" idx="6"/>
          </p:cNvCxnSpPr>
          <p:nvPr/>
        </p:nvCxnSpPr>
        <p:spPr>
          <a:xfrm flipV="1">
            <a:off x="7025323" y="4628833"/>
            <a:ext cx="851535" cy="2286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6" name="Straight Arrow Connector 276"/>
          <p:cNvCxnSpPr>
            <a:endCxn id="249" idx="5"/>
          </p:cNvCxnSpPr>
          <p:nvPr/>
        </p:nvCxnSpPr>
        <p:spPr>
          <a:xfrm flipH="1">
            <a:off x="6897053" y="4828858"/>
            <a:ext cx="970280" cy="76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6" name="Straight Arrow Connector 136"/>
          <p:cNvCxnSpPr>
            <a:endCxn id="248" idx="5"/>
          </p:cNvCxnSpPr>
          <p:nvPr/>
        </p:nvCxnSpPr>
        <p:spPr>
          <a:xfrm flipH="1">
            <a:off x="7130098" y="4143058"/>
            <a:ext cx="813435" cy="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0" name="Straight Arrow Connector 70"/>
          <p:cNvCxnSpPr/>
          <p:nvPr/>
        </p:nvCxnSpPr>
        <p:spPr>
          <a:xfrm>
            <a:off x="7410133" y="3092133"/>
            <a:ext cx="78105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3" name="Straight Arrow Connector 193"/>
          <p:cNvCxnSpPr/>
          <p:nvPr/>
        </p:nvCxnSpPr>
        <p:spPr>
          <a:xfrm flipH="1">
            <a:off x="7368223" y="3352483"/>
            <a:ext cx="813435" cy="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6" name="Straight Arrow Connector 196"/>
          <p:cNvCxnSpPr/>
          <p:nvPr/>
        </p:nvCxnSpPr>
        <p:spPr>
          <a:xfrm>
            <a:off x="7429183" y="2482533"/>
            <a:ext cx="78105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00" name="Straight Arrow Connector 200"/>
          <p:cNvCxnSpPr/>
          <p:nvPr/>
        </p:nvCxnSpPr>
        <p:spPr>
          <a:xfrm flipH="1">
            <a:off x="7514908" y="2733358"/>
            <a:ext cx="704850" cy="63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5" name="Picture 4" descr="1"/>
          <p:cNvPicPr>
            <a:picLocks noChangeAspect="1"/>
          </p:cNvPicPr>
          <p:nvPr/>
        </p:nvPicPr>
        <p:blipFill>
          <a:blip r:embed="rId1">
            <a:alphaModFix amt="20000"/>
          </a:blip>
          <a:stretch>
            <a:fillRect/>
          </a:stretch>
        </p:blipFill>
        <p:spPr>
          <a:xfrm>
            <a:off x="635" y="0"/>
            <a:ext cx="12191365"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sp>
        <p:nvSpPr>
          <p:cNvPr id="3" name="Title 2"/>
          <p:cNvSpPr>
            <a:spLocks noGrp="1"/>
          </p:cNvSpPr>
          <p:nvPr>
            <p:ph type="title"/>
          </p:nvPr>
        </p:nvSpPr>
        <p:spPr>
          <a:xfrm>
            <a:off x="33020" y="25400"/>
            <a:ext cx="6029325" cy="967105"/>
          </a:xfrm>
          <a:prstGeom prst="rect">
            <a:avLst/>
          </a:prstGeom>
        </p:spPr>
        <p:txBody>
          <a:bodyPr vert="horz" lIns="91440" tIns="45720" rIns="91440" bIns="45720" rtlCol="0" anchor="ctr"/>
          <a:p>
            <a:pPr algn="l"/>
            <a:r>
              <a:rPr lang="en-US" altLang="en-US" sz="3600" b="1" i="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sym typeface="+mn-ea"/>
              </a:rPr>
              <a:t>SYSTEM ARCHITECTURE</a:t>
            </a:r>
            <a:endParaRPr lang="en-US" altLang="en-US" sz="3600" b="1" i="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sym typeface="+mn-ea"/>
            </a:endParaRPr>
          </a:p>
        </p:txBody>
      </p:sp>
      <p:pic>
        <p:nvPicPr>
          <p:cNvPr id="279" name="Picture 1"/>
          <p:cNvPicPr>
            <a:picLocks noChangeAspect="1"/>
          </p:cNvPicPr>
          <p:nvPr/>
        </p:nvPicPr>
        <p:blipFill>
          <a:blip r:embed="rId1"/>
          <a:stretch>
            <a:fillRect/>
          </a:stretch>
        </p:blipFill>
        <p:spPr>
          <a:xfrm>
            <a:off x="2834005" y="1763078"/>
            <a:ext cx="802005" cy="915035"/>
          </a:xfrm>
          <a:prstGeom prst="rect">
            <a:avLst/>
          </a:prstGeom>
          <a:noFill/>
          <a:ln>
            <a:noFill/>
          </a:ln>
        </p:spPr>
      </p:pic>
      <p:sp>
        <p:nvSpPr>
          <p:cNvPr id="280" name="Rectangles 280"/>
          <p:cNvSpPr/>
          <p:nvPr/>
        </p:nvSpPr>
        <p:spPr>
          <a:xfrm>
            <a:off x="4585970" y="793433"/>
            <a:ext cx="2981325" cy="4495800"/>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281" name="Straight Connector 281"/>
          <p:cNvCxnSpPr/>
          <p:nvPr/>
        </p:nvCxnSpPr>
        <p:spPr>
          <a:xfrm flipV="1">
            <a:off x="5505450" y="793433"/>
            <a:ext cx="0" cy="44958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82" name="Rectangles 282"/>
          <p:cNvSpPr/>
          <p:nvPr/>
        </p:nvSpPr>
        <p:spPr>
          <a:xfrm>
            <a:off x="5595620" y="1031558"/>
            <a:ext cx="1856740" cy="647700"/>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83" name="Rectangles 283"/>
          <p:cNvSpPr/>
          <p:nvPr/>
        </p:nvSpPr>
        <p:spPr>
          <a:xfrm>
            <a:off x="5605780" y="1965008"/>
            <a:ext cx="1847215" cy="571500"/>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84" name="Rectangles 284"/>
          <p:cNvSpPr/>
          <p:nvPr/>
        </p:nvSpPr>
        <p:spPr>
          <a:xfrm>
            <a:off x="5624830" y="2793683"/>
            <a:ext cx="1837690" cy="581025"/>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85" name="Rectangles 285"/>
          <p:cNvSpPr/>
          <p:nvPr/>
        </p:nvSpPr>
        <p:spPr>
          <a:xfrm>
            <a:off x="5614670" y="3603308"/>
            <a:ext cx="1866900" cy="504825"/>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86" name="Rectangles 286"/>
          <p:cNvSpPr/>
          <p:nvPr/>
        </p:nvSpPr>
        <p:spPr>
          <a:xfrm>
            <a:off x="5614670" y="4384358"/>
            <a:ext cx="1866900" cy="609600"/>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98" name="Text Box 298"/>
          <p:cNvSpPr txBox="1"/>
          <p:nvPr/>
        </p:nvSpPr>
        <p:spPr>
          <a:xfrm>
            <a:off x="4652645" y="2184083"/>
            <a:ext cx="828675" cy="47561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User interface</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300" name="Text Box 300"/>
          <p:cNvSpPr txBox="1"/>
          <p:nvPr/>
        </p:nvSpPr>
        <p:spPr>
          <a:xfrm>
            <a:off x="6148070" y="1155383"/>
            <a:ext cx="981710" cy="42862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Register</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301" name="Text Box 301"/>
          <p:cNvSpPr txBox="1"/>
          <p:nvPr/>
        </p:nvSpPr>
        <p:spPr>
          <a:xfrm>
            <a:off x="5767705" y="2070100"/>
            <a:ext cx="1624330" cy="45593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View website content</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99" name="Text Box 299"/>
          <p:cNvSpPr txBox="1"/>
          <p:nvPr/>
        </p:nvSpPr>
        <p:spPr>
          <a:xfrm>
            <a:off x="5738495" y="2917508"/>
            <a:ext cx="1600200" cy="3714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View packages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303" name="Text Box 303"/>
          <p:cNvSpPr txBox="1"/>
          <p:nvPr/>
        </p:nvSpPr>
        <p:spPr>
          <a:xfrm>
            <a:off x="5871845" y="3651250"/>
            <a:ext cx="1676400" cy="4000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Manage bookings</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302" name="Text Box 302"/>
          <p:cNvSpPr txBox="1"/>
          <p:nvPr/>
        </p:nvSpPr>
        <p:spPr>
          <a:xfrm>
            <a:off x="6062345" y="4489133"/>
            <a:ext cx="1067435" cy="3619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Enquiry </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288" name="Straight Arrow Connector 288"/>
          <p:cNvCxnSpPr>
            <a:endCxn id="287" idx="2"/>
          </p:cNvCxnSpPr>
          <p:nvPr/>
        </p:nvCxnSpPr>
        <p:spPr>
          <a:xfrm flipV="1">
            <a:off x="7547610" y="2241233"/>
            <a:ext cx="876935" cy="4445"/>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sp>
        <p:nvSpPr>
          <p:cNvPr id="296" name="Text Box 296"/>
          <p:cNvSpPr txBox="1"/>
          <p:nvPr/>
        </p:nvSpPr>
        <p:spPr>
          <a:xfrm>
            <a:off x="7710170" y="1896745"/>
            <a:ext cx="711200" cy="19240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Request </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sp>
        <p:nvSpPr>
          <p:cNvPr id="297" name="Text Box 297"/>
          <p:cNvSpPr txBox="1"/>
          <p:nvPr/>
        </p:nvSpPr>
        <p:spPr>
          <a:xfrm>
            <a:off x="7643495" y="2327275"/>
            <a:ext cx="873125" cy="23812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Response </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sp>
        <p:nvSpPr>
          <p:cNvPr id="287" name="Flowchart: Magnetic Disk 287"/>
          <p:cNvSpPr/>
          <p:nvPr/>
        </p:nvSpPr>
        <p:spPr>
          <a:xfrm>
            <a:off x="8424545" y="1717358"/>
            <a:ext cx="933450" cy="1047750"/>
          </a:xfrm>
          <a:prstGeom prst="flowChartMagneticDisk">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95" name="Text Box 295"/>
          <p:cNvSpPr txBox="1"/>
          <p:nvPr/>
        </p:nvSpPr>
        <p:spPr>
          <a:xfrm>
            <a:off x="8595995" y="2212658"/>
            <a:ext cx="638175" cy="31432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Calibri" panose="020F0502020204030204"/>
                <a:ea typeface="等线"/>
                <a:cs typeface="Arial" panose="020B0604020202020204"/>
                <a:sym typeface="Times New Roman" panose="02020603050405020304"/>
              </a:rPr>
              <a:t>Tms </a:t>
            </a:r>
            <a:endParaRPr lang="en-US" altLang="zh-CN" sz="1600" kern="100">
              <a:solidFill>
                <a:schemeClr val="tx1"/>
              </a:solidFill>
              <a:latin typeface="Calibri" panose="020F0502020204030204"/>
              <a:ea typeface="等线"/>
              <a:cs typeface="Arial" panose="020B0604020202020204"/>
              <a:sym typeface="Times New Roman" panose="02020603050405020304"/>
            </a:endParaRPr>
          </a:p>
        </p:txBody>
      </p:sp>
      <p:sp>
        <p:nvSpPr>
          <p:cNvPr id="291" name="Text Box 291"/>
          <p:cNvSpPr txBox="1"/>
          <p:nvPr/>
        </p:nvSpPr>
        <p:spPr>
          <a:xfrm>
            <a:off x="2940685" y="6317298"/>
            <a:ext cx="695325" cy="2857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Calibri" panose="020F0502020204030204"/>
                <a:ea typeface="等线"/>
                <a:cs typeface="Arial" panose="020B0604020202020204"/>
                <a:sym typeface="Times New Roman" panose="02020603050405020304"/>
              </a:rPr>
              <a:t>User </a:t>
            </a:r>
            <a:endParaRPr lang="en-US" altLang="zh-CN" sz="1600" kern="100">
              <a:solidFill>
                <a:schemeClr val="tx1"/>
              </a:solidFill>
              <a:latin typeface="Calibri" panose="020F0502020204030204"/>
              <a:ea typeface="等线"/>
              <a:cs typeface="Arial" panose="020B0604020202020204"/>
              <a:sym typeface="Times New Roman" panose="02020603050405020304"/>
            </a:endParaRPr>
          </a:p>
        </p:txBody>
      </p:sp>
      <p:sp>
        <p:nvSpPr>
          <p:cNvPr id="292" name="Text Box 292"/>
          <p:cNvSpPr txBox="1"/>
          <p:nvPr/>
        </p:nvSpPr>
        <p:spPr>
          <a:xfrm>
            <a:off x="5300345" y="6333173"/>
            <a:ext cx="1362075" cy="2857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Calibri" panose="020F0502020204030204"/>
                <a:ea typeface="等线"/>
                <a:cs typeface="Arial" panose="020B0604020202020204"/>
                <a:sym typeface="Times New Roman" panose="02020603050405020304"/>
              </a:rPr>
              <a:t>Client side</a:t>
            </a:r>
            <a:endParaRPr lang="en-US" altLang="zh-CN" sz="1600" kern="100">
              <a:solidFill>
                <a:schemeClr val="tx1"/>
              </a:solidFill>
              <a:latin typeface="Calibri" panose="020F0502020204030204"/>
              <a:ea typeface="等线"/>
              <a:cs typeface="Arial" panose="020B0604020202020204"/>
              <a:sym typeface="Times New Roman" panose="02020603050405020304"/>
            </a:endParaRPr>
          </a:p>
        </p:txBody>
      </p:sp>
      <p:sp>
        <p:nvSpPr>
          <p:cNvPr id="293" name="Text Box 293"/>
          <p:cNvSpPr txBox="1"/>
          <p:nvPr/>
        </p:nvSpPr>
        <p:spPr>
          <a:xfrm>
            <a:off x="8755380" y="6317615"/>
            <a:ext cx="1232535" cy="2825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600" kern="100">
                <a:solidFill>
                  <a:schemeClr val="tx1"/>
                </a:solidFill>
                <a:latin typeface="Calibri" panose="020F0502020204030204"/>
                <a:ea typeface="等线"/>
                <a:cs typeface="Arial" panose="020B0604020202020204"/>
                <a:sym typeface="Times New Roman" panose="02020603050405020304"/>
              </a:rPr>
              <a:t>Server side</a:t>
            </a:r>
            <a:endParaRPr lang="en-US" altLang="zh-CN" sz="1600" kern="100">
              <a:solidFill>
                <a:schemeClr val="tx1"/>
              </a:solidFill>
              <a:latin typeface="Calibri" panose="020F0502020204030204"/>
              <a:ea typeface="等线"/>
              <a:cs typeface="Arial" panose="020B0604020202020204"/>
              <a:sym typeface="Times New Roman" panose="02020603050405020304"/>
            </a:endParaRPr>
          </a:p>
        </p:txBody>
      </p:sp>
      <p:cxnSp>
        <p:nvCxnSpPr>
          <p:cNvPr id="294" name="Straight Arrow Connector 294"/>
          <p:cNvCxnSpPr/>
          <p:nvPr/>
        </p:nvCxnSpPr>
        <p:spPr>
          <a:xfrm flipV="1">
            <a:off x="3814445" y="2231708"/>
            <a:ext cx="704850" cy="9525"/>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pic>
        <p:nvPicPr>
          <p:cNvPr id="7" name="Picture 6" descr="1"/>
          <p:cNvPicPr>
            <a:picLocks noChangeAspect="1"/>
          </p:cNvPicPr>
          <p:nvPr/>
        </p:nvPicPr>
        <p:blipFill>
          <a:blip r:embed="rId2">
            <a:alphaModFix amt="20000"/>
          </a:blip>
          <a:stretch>
            <a:fillRect/>
          </a:stretch>
        </p:blipFill>
        <p:spPr>
          <a:xfrm>
            <a:off x="-635" y="0"/>
            <a:ext cx="1219327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sp>
        <p:nvSpPr>
          <p:cNvPr id="140" name="Text Box 140"/>
          <p:cNvSpPr txBox="1"/>
          <p:nvPr/>
        </p:nvSpPr>
        <p:spPr>
          <a:xfrm>
            <a:off x="5113655" y="117475"/>
            <a:ext cx="623570" cy="4476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Signin/signu</a:t>
            </a:r>
            <a:r>
              <a:rPr lang="en-US" altLang="zh-CN" sz="1200" kern="100">
                <a:solidFill>
                  <a:schemeClr val="tx1"/>
                </a:solidFill>
                <a:latin typeface="Calibri" panose="020F0502020204030204"/>
                <a:ea typeface="等线"/>
                <a:cs typeface="Arial" panose="020B0604020202020204"/>
                <a:sym typeface="Times New Roman" panose="02020603050405020304"/>
              </a:rPr>
              <a:t>p</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sp>
        <p:nvSpPr>
          <p:cNvPr id="5" name="Flowchart: Decision 3"/>
          <p:cNvSpPr/>
          <p:nvPr/>
        </p:nvSpPr>
        <p:spPr>
          <a:xfrm>
            <a:off x="4774565" y="-15240"/>
            <a:ext cx="1226820" cy="972820"/>
          </a:xfrm>
          <a:prstGeom prst="flowChartDecision">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1" name="Oval 31"/>
          <p:cNvSpPr/>
          <p:nvPr/>
        </p:nvSpPr>
        <p:spPr>
          <a:xfrm>
            <a:off x="3721735" y="-15557"/>
            <a:ext cx="1008380" cy="53340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2" name="Text Box 32"/>
          <p:cNvSpPr txBox="1"/>
          <p:nvPr/>
        </p:nvSpPr>
        <p:spPr>
          <a:xfrm>
            <a:off x="3855720" y="100965"/>
            <a:ext cx="775970" cy="2952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Password</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34" name="Straight Connector 34"/>
          <p:cNvCxnSpPr/>
          <p:nvPr/>
        </p:nvCxnSpPr>
        <p:spPr>
          <a:xfrm flipH="1" flipV="1">
            <a:off x="4582160" y="439738"/>
            <a:ext cx="325120" cy="16852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5" name="Oval 35"/>
          <p:cNvSpPr/>
          <p:nvPr/>
        </p:nvSpPr>
        <p:spPr>
          <a:xfrm>
            <a:off x="3466465" y="564833"/>
            <a:ext cx="924560" cy="49530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7" name="Text Box 37"/>
          <p:cNvSpPr txBox="1"/>
          <p:nvPr/>
        </p:nvSpPr>
        <p:spPr>
          <a:xfrm>
            <a:off x="3607435" y="702945"/>
            <a:ext cx="818515" cy="2667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Reg Date</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38" name="Straight Connector 38"/>
          <p:cNvCxnSpPr/>
          <p:nvPr/>
        </p:nvCxnSpPr>
        <p:spPr>
          <a:xfrm flipH="1" flipV="1">
            <a:off x="4255770" y="987743"/>
            <a:ext cx="651510" cy="113728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06" name="Oval 106"/>
          <p:cNvSpPr/>
          <p:nvPr/>
        </p:nvSpPr>
        <p:spPr>
          <a:xfrm>
            <a:off x="2926715" y="1131888"/>
            <a:ext cx="1180465" cy="6381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138" name="Text Box 138"/>
          <p:cNvSpPr txBox="1"/>
          <p:nvPr/>
        </p:nvSpPr>
        <p:spPr>
          <a:xfrm>
            <a:off x="3074035" y="1267143"/>
            <a:ext cx="819150" cy="38036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Updation Date</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39" name="Straight Connector 139"/>
          <p:cNvCxnSpPr/>
          <p:nvPr/>
        </p:nvCxnSpPr>
        <p:spPr>
          <a:xfrm>
            <a:off x="4107180" y="1423988"/>
            <a:ext cx="800100" cy="71882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41" name="Flowchart: Decision 141"/>
          <p:cNvSpPr/>
          <p:nvPr/>
        </p:nvSpPr>
        <p:spPr>
          <a:xfrm>
            <a:off x="3441065" y="1819593"/>
            <a:ext cx="895350" cy="781050"/>
          </a:xfrm>
          <a:prstGeom prst="flowChartDecision">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sp>
      <p:sp>
        <p:nvSpPr>
          <p:cNvPr id="160" name="Text Box 160"/>
          <p:cNvSpPr txBox="1"/>
          <p:nvPr/>
        </p:nvSpPr>
        <p:spPr>
          <a:xfrm>
            <a:off x="3616960" y="2088833"/>
            <a:ext cx="542925" cy="2190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Raise</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61" name="Straight Connector 161"/>
          <p:cNvCxnSpPr/>
          <p:nvPr/>
        </p:nvCxnSpPr>
        <p:spPr>
          <a:xfrm>
            <a:off x="4336415" y="2183448"/>
            <a:ext cx="575945" cy="50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62" name="Flowchart: Process 162"/>
          <p:cNvSpPr/>
          <p:nvPr/>
        </p:nvSpPr>
        <p:spPr>
          <a:xfrm>
            <a:off x="4907280" y="1858328"/>
            <a:ext cx="763270" cy="533400"/>
          </a:xfrm>
          <a:prstGeom prst="flowChartProcess">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sp>
      <p:sp>
        <p:nvSpPr>
          <p:cNvPr id="163" name="Text Box 163"/>
          <p:cNvSpPr txBox="1"/>
          <p:nvPr/>
        </p:nvSpPr>
        <p:spPr>
          <a:xfrm>
            <a:off x="4998085" y="1973263"/>
            <a:ext cx="609600" cy="27622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User</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64" name="Straight Connector 164"/>
          <p:cNvCxnSpPr/>
          <p:nvPr/>
        </p:nvCxnSpPr>
        <p:spPr>
          <a:xfrm flipH="1">
            <a:off x="5641340" y="888048"/>
            <a:ext cx="180975" cy="9702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65" name="Flowchart: Connector 165"/>
          <p:cNvSpPr/>
          <p:nvPr/>
        </p:nvSpPr>
        <p:spPr>
          <a:xfrm>
            <a:off x="5727065" y="481648"/>
            <a:ext cx="695960" cy="476250"/>
          </a:xfrm>
          <a:prstGeom prst="flowChartConnector">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166" name="Text Box 166"/>
          <p:cNvSpPr txBox="1"/>
          <p:nvPr/>
        </p:nvSpPr>
        <p:spPr>
          <a:xfrm>
            <a:off x="5826760" y="578168"/>
            <a:ext cx="447040" cy="31369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Id</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67" name="Straight Connector 167"/>
          <p:cNvCxnSpPr/>
          <p:nvPr/>
        </p:nvCxnSpPr>
        <p:spPr>
          <a:xfrm flipH="1">
            <a:off x="5670550" y="1256348"/>
            <a:ext cx="485140" cy="9048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68" name="Text Box 168"/>
          <p:cNvSpPr txBox="1"/>
          <p:nvPr/>
        </p:nvSpPr>
        <p:spPr>
          <a:xfrm>
            <a:off x="6283960" y="1160780"/>
            <a:ext cx="861060" cy="26352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Fullname</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sp>
        <p:nvSpPr>
          <p:cNvPr id="169" name="Oval 169"/>
          <p:cNvSpPr/>
          <p:nvPr/>
        </p:nvSpPr>
        <p:spPr>
          <a:xfrm>
            <a:off x="6155690" y="997903"/>
            <a:ext cx="923290" cy="514350"/>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sp>
      <p:cxnSp>
        <p:nvCxnSpPr>
          <p:cNvPr id="171" name="Straight Connector 171"/>
          <p:cNvCxnSpPr/>
          <p:nvPr/>
        </p:nvCxnSpPr>
        <p:spPr>
          <a:xfrm flipH="1">
            <a:off x="5670550" y="1818958"/>
            <a:ext cx="475615" cy="3238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72" name="Flowchart: Connector 172"/>
          <p:cNvSpPr/>
          <p:nvPr/>
        </p:nvSpPr>
        <p:spPr>
          <a:xfrm>
            <a:off x="6146165" y="1580833"/>
            <a:ext cx="1104265" cy="561975"/>
          </a:xfrm>
          <a:prstGeom prst="flowChartConnector">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173" name="Text Box 173"/>
          <p:cNvSpPr txBox="1"/>
          <p:nvPr/>
        </p:nvSpPr>
        <p:spPr>
          <a:xfrm>
            <a:off x="6274435" y="1724343"/>
            <a:ext cx="894080" cy="3048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Mobile NO</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74" name="Straight Connector 174"/>
          <p:cNvCxnSpPr/>
          <p:nvPr/>
        </p:nvCxnSpPr>
        <p:spPr>
          <a:xfrm flipH="1" flipV="1">
            <a:off x="5664835" y="2105978"/>
            <a:ext cx="643890" cy="35115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07" name="Oval 107"/>
          <p:cNvSpPr/>
          <p:nvPr/>
        </p:nvSpPr>
        <p:spPr>
          <a:xfrm>
            <a:off x="6308725" y="2212023"/>
            <a:ext cx="837565" cy="41910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176" name="Text Box 176"/>
          <p:cNvSpPr txBox="1"/>
          <p:nvPr/>
        </p:nvSpPr>
        <p:spPr>
          <a:xfrm>
            <a:off x="6474460" y="2308225"/>
            <a:ext cx="595630" cy="22479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Email</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77" name="Straight Connector 177"/>
          <p:cNvCxnSpPr/>
          <p:nvPr/>
        </p:nvCxnSpPr>
        <p:spPr>
          <a:xfrm>
            <a:off x="5260340" y="2392998"/>
            <a:ext cx="13970" cy="4419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78" name="Flowchart: Decision 178"/>
          <p:cNvSpPr/>
          <p:nvPr/>
        </p:nvSpPr>
        <p:spPr>
          <a:xfrm>
            <a:off x="4750435" y="2846388"/>
            <a:ext cx="1085850" cy="610235"/>
          </a:xfrm>
          <a:prstGeom prst="flowChartDecision">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179" name="Text Box 179"/>
          <p:cNvSpPr txBox="1"/>
          <p:nvPr/>
        </p:nvSpPr>
        <p:spPr>
          <a:xfrm>
            <a:off x="4998085" y="2992120"/>
            <a:ext cx="628015" cy="18288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Book</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80" name="Straight Connector 180"/>
          <p:cNvCxnSpPr>
            <a:stCxn id="141" idx="2"/>
            <a:endCxn id="181" idx="0"/>
          </p:cNvCxnSpPr>
          <p:nvPr/>
        </p:nvCxnSpPr>
        <p:spPr>
          <a:xfrm flipH="1">
            <a:off x="3883660" y="2600643"/>
            <a:ext cx="5080" cy="11785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81" name="Rectangles 181"/>
          <p:cNvSpPr/>
          <p:nvPr/>
        </p:nvSpPr>
        <p:spPr>
          <a:xfrm>
            <a:off x="3483610" y="3779203"/>
            <a:ext cx="800100" cy="409575"/>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182" name="Text Box 182"/>
          <p:cNvSpPr txBox="1"/>
          <p:nvPr/>
        </p:nvSpPr>
        <p:spPr>
          <a:xfrm>
            <a:off x="3550285" y="3865563"/>
            <a:ext cx="638175" cy="2667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Issues</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83" name="Straight Connector 183"/>
          <p:cNvCxnSpPr/>
          <p:nvPr/>
        </p:nvCxnSpPr>
        <p:spPr>
          <a:xfrm flipV="1">
            <a:off x="4274185" y="3986848"/>
            <a:ext cx="1738630" cy="171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84" name="Straight Connector 184"/>
          <p:cNvCxnSpPr/>
          <p:nvPr/>
        </p:nvCxnSpPr>
        <p:spPr>
          <a:xfrm flipH="1">
            <a:off x="3345815" y="4209733"/>
            <a:ext cx="499745" cy="3390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86" name="Text Box 186"/>
          <p:cNvSpPr txBox="1"/>
          <p:nvPr/>
        </p:nvSpPr>
        <p:spPr>
          <a:xfrm>
            <a:off x="2407285" y="4524375"/>
            <a:ext cx="938530" cy="2203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postingDate</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87" name="Straight Connector 187"/>
          <p:cNvCxnSpPr/>
          <p:nvPr/>
        </p:nvCxnSpPr>
        <p:spPr>
          <a:xfrm flipH="1">
            <a:off x="3545840" y="4190683"/>
            <a:ext cx="328295" cy="85344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89" name="Text Box 189"/>
          <p:cNvSpPr txBox="1"/>
          <p:nvPr/>
        </p:nvSpPr>
        <p:spPr>
          <a:xfrm>
            <a:off x="2365375" y="5097780"/>
            <a:ext cx="1556385" cy="1905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AdminRemarkDate</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90" name="Straight Connector 190"/>
          <p:cNvCxnSpPr/>
          <p:nvPr/>
        </p:nvCxnSpPr>
        <p:spPr>
          <a:xfrm flipH="1">
            <a:off x="3774440" y="4186238"/>
            <a:ext cx="80645" cy="14198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2" name="Text Box 192"/>
          <p:cNvSpPr txBox="1"/>
          <p:nvPr/>
        </p:nvSpPr>
        <p:spPr>
          <a:xfrm>
            <a:off x="3074670" y="5699760"/>
            <a:ext cx="951230" cy="21018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Description</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57" name="Straight Connector 157"/>
          <p:cNvCxnSpPr/>
          <p:nvPr/>
        </p:nvCxnSpPr>
        <p:spPr>
          <a:xfrm>
            <a:off x="3864610" y="4224338"/>
            <a:ext cx="281305" cy="18294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4" name="Text Box 194"/>
          <p:cNvSpPr txBox="1"/>
          <p:nvPr/>
        </p:nvSpPr>
        <p:spPr>
          <a:xfrm>
            <a:off x="3921760" y="6158230"/>
            <a:ext cx="528955" cy="24511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issue</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58" name="Straight Connector 158"/>
          <p:cNvCxnSpPr/>
          <p:nvPr/>
        </p:nvCxnSpPr>
        <p:spPr>
          <a:xfrm>
            <a:off x="3874135" y="4198938"/>
            <a:ext cx="757555" cy="12166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7" name="Text Box 197"/>
          <p:cNvSpPr txBox="1"/>
          <p:nvPr/>
        </p:nvSpPr>
        <p:spPr>
          <a:xfrm>
            <a:off x="4426585" y="5508625"/>
            <a:ext cx="909955" cy="19113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UserEmail</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198" name="Straight Connector 198"/>
          <p:cNvCxnSpPr>
            <a:endCxn id="199" idx="2"/>
          </p:cNvCxnSpPr>
          <p:nvPr/>
        </p:nvCxnSpPr>
        <p:spPr>
          <a:xfrm>
            <a:off x="3931285" y="4214813"/>
            <a:ext cx="942975" cy="101092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9" name="Oval 199"/>
          <p:cNvSpPr/>
          <p:nvPr/>
        </p:nvSpPr>
        <p:spPr>
          <a:xfrm>
            <a:off x="4874260" y="5002213"/>
            <a:ext cx="542925" cy="44704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02" name="Text Box 202"/>
          <p:cNvSpPr txBox="1"/>
          <p:nvPr/>
        </p:nvSpPr>
        <p:spPr>
          <a:xfrm>
            <a:off x="4950460" y="5097463"/>
            <a:ext cx="361315" cy="26543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Id</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203" name="Straight Connector 203"/>
          <p:cNvCxnSpPr/>
          <p:nvPr/>
        </p:nvCxnSpPr>
        <p:spPr>
          <a:xfrm>
            <a:off x="3874135" y="4195763"/>
            <a:ext cx="957580" cy="3556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05" name="Text Box 205"/>
          <p:cNvSpPr txBox="1"/>
          <p:nvPr/>
        </p:nvSpPr>
        <p:spPr>
          <a:xfrm>
            <a:off x="4731385" y="4551680"/>
            <a:ext cx="1104900" cy="35750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AdminRemark</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06" name="Flowchart: Process 206"/>
          <p:cNvSpPr/>
          <p:nvPr/>
        </p:nvSpPr>
        <p:spPr>
          <a:xfrm>
            <a:off x="7070090" y="21590"/>
            <a:ext cx="810895" cy="318135"/>
          </a:xfrm>
          <a:prstGeom prst="flowChartProcess">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08" name="Text Box 208"/>
          <p:cNvSpPr txBox="1"/>
          <p:nvPr/>
        </p:nvSpPr>
        <p:spPr>
          <a:xfrm>
            <a:off x="7112635" y="37465"/>
            <a:ext cx="867410" cy="13398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TMS-KK</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209" name="Straight Connector 209"/>
          <p:cNvCxnSpPr/>
          <p:nvPr/>
        </p:nvCxnSpPr>
        <p:spPr>
          <a:xfrm flipH="1">
            <a:off x="7441565" y="333693"/>
            <a:ext cx="13970" cy="9512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13" name="Oval 213"/>
          <p:cNvSpPr/>
          <p:nvPr/>
        </p:nvSpPr>
        <p:spPr>
          <a:xfrm>
            <a:off x="7903210" y="21273"/>
            <a:ext cx="476885" cy="36195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15" name="Text Box 215"/>
          <p:cNvSpPr txBox="1"/>
          <p:nvPr/>
        </p:nvSpPr>
        <p:spPr>
          <a:xfrm>
            <a:off x="7979410" y="76200"/>
            <a:ext cx="405130" cy="2540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id</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sp>
        <p:nvSpPr>
          <p:cNvPr id="229" name="Text Box 229"/>
          <p:cNvSpPr txBox="1"/>
          <p:nvPr/>
        </p:nvSpPr>
        <p:spPr>
          <a:xfrm>
            <a:off x="8436610" y="171133"/>
            <a:ext cx="876300" cy="24066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UserNam</a:t>
            </a:r>
            <a:r>
              <a:rPr lang="en-US" altLang="zh-CN" sz="1200" kern="100">
                <a:solidFill>
                  <a:schemeClr val="tx1"/>
                </a:solidFill>
                <a:latin typeface="Calibri" panose="020F0502020204030204"/>
                <a:ea typeface="等线"/>
                <a:cs typeface="Arial" panose="020B0604020202020204"/>
                <a:sym typeface="Times New Roman" panose="02020603050405020304"/>
              </a:rPr>
              <a:t>e</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cxnSp>
        <p:nvCxnSpPr>
          <p:cNvPr id="230" name="Straight Connector 230"/>
          <p:cNvCxnSpPr>
            <a:stCxn id="253" idx="0"/>
          </p:cNvCxnSpPr>
          <p:nvPr/>
        </p:nvCxnSpPr>
        <p:spPr>
          <a:xfrm flipH="1" flipV="1">
            <a:off x="8216900" y="375603"/>
            <a:ext cx="491490" cy="7016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32" name="Straight Connector 232"/>
          <p:cNvCxnSpPr>
            <a:endCxn id="331" idx="4"/>
          </p:cNvCxnSpPr>
          <p:nvPr/>
        </p:nvCxnSpPr>
        <p:spPr>
          <a:xfrm flipV="1">
            <a:off x="8825230" y="484823"/>
            <a:ext cx="71755" cy="6026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51" name="Text Box 251"/>
          <p:cNvSpPr txBox="1"/>
          <p:nvPr/>
        </p:nvSpPr>
        <p:spPr>
          <a:xfrm>
            <a:off x="9112885" y="542290"/>
            <a:ext cx="841375" cy="2190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Password</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252" name="Straight Connector 252"/>
          <p:cNvCxnSpPr>
            <a:endCxn id="330" idx="4"/>
          </p:cNvCxnSpPr>
          <p:nvPr/>
        </p:nvCxnSpPr>
        <p:spPr>
          <a:xfrm flipV="1">
            <a:off x="9264650" y="838518"/>
            <a:ext cx="285750" cy="2584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53" name="Rectangles 253"/>
          <p:cNvSpPr/>
          <p:nvPr/>
        </p:nvSpPr>
        <p:spPr>
          <a:xfrm>
            <a:off x="8236585" y="1077278"/>
            <a:ext cx="943610" cy="504825"/>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55" name="Text Box 255"/>
          <p:cNvSpPr txBox="1"/>
          <p:nvPr/>
        </p:nvSpPr>
        <p:spPr>
          <a:xfrm>
            <a:off x="8293735" y="1201738"/>
            <a:ext cx="742950" cy="3238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kern="100">
                <a:solidFill>
                  <a:schemeClr val="tx1"/>
                </a:solidFill>
                <a:latin typeface="Times New Roman" panose="02020603050405020304"/>
                <a:ea typeface="等线"/>
                <a:cs typeface="Times New Roman" panose="02020603050405020304"/>
                <a:sym typeface="Times New Roman" panose="02020603050405020304"/>
              </a:rPr>
              <a:t>Admin</a:t>
            </a:r>
            <a:endParaRPr lang="en-US" altLang="zh-CN" sz="14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256" name="Straight Connector 256"/>
          <p:cNvCxnSpPr/>
          <p:nvPr/>
        </p:nvCxnSpPr>
        <p:spPr>
          <a:xfrm flipV="1">
            <a:off x="9213215" y="1216343"/>
            <a:ext cx="619125" cy="19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57" name="Straight Connector 257"/>
          <p:cNvCxnSpPr/>
          <p:nvPr/>
        </p:nvCxnSpPr>
        <p:spPr>
          <a:xfrm flipH="1" flipV="1">
            <a:off x="9827260" y="1247458"/>
            <a:ext cx="19050" cy="569785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58" name="Straight Connector 258"/>
          <p:cNvCxnSpPr>
            <a:endCxn id="253" idx="1"/>
          </p:cNvCxnSpPr>
          <p:nvPr/>
        </p:nvCxnSpPr>
        <p:spPr>
          <a:xfrm>
            <a:off x="7432040" y="1294448"/>
            <a:ext cx="804545" cy="355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59" name="Straight Connector 259"/>
          <p:cNvCxnSpPr>
            <a:endCxn id="333" idx="0"/>
          </p:cNvCxnSpPr>
          <p:nvPr/>
        </p:nvCxnSpPr>
        <p:spPr>
          <a:xfrm flipH="1">
            <a:off x="8670925" y="1599248"/>
            <a:ext cx="18415" cy="3429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61" name="Text Box 261"/>
          <p:cNvSpPr txBox="1"/>
          <p:nvPr/>
        </p:nvSpPr>
        <p:spPr>
          <a:xfrm>
            <a:off x="8893810" y="1670050"/>
            <a:ext cx="814705" cy="41910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Updationdate</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175" name="Text Box 175"/>
          <p:cNvSpPr txBox="1"/>
          <p:nvPr/>
        </p:nvSpPr>
        <p:spPr>
          <a:xfrm>
            <a:off x="8427085" y="2062798"/>
            <a:ext cx="466090" cy="29464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Add</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216" name="Straight Connector 216"/>
          <p:cNvCxnSpPr/>
          <p:nvPr/>
        </p:nvCxnSpPr>
        <p:spPr>
          <a:xfrm>
            <a:off x="5826760" y="3130868"/>
            <a:ext cx="2533650" cy="438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63" name="Straight Connector 263"/>
          <p:cNvCxnSpPr>
            <a:stCxn id="333" idx="2"/>
          </p:cNvCxnSpPr>
          <p:nvPr/>
        </p:nvCxnSpPr>
        <p:spPr>
          <a:xfrm>
            <a:off x="8670925" y="2532698"/>
            <a:ext cx="8890" cy="8909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17" name="Straight Connector 217"/>
          <p:cNvCxnSpPr/>
          <p:nvPr/>
        </p:nvCxnSpPr>
        <p:spPr>
          <a:xfrm>
            <a:off x="8375015" y="3166428"/>
            <a:ext cx="9525" cy="30607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64" name="Rectangles 264"/>
          <p:cNvSpPr/>
          <p:nvPr/>
        </p:nvSpPr>
        <p:spPr>
          <a:xfrm>
            <a:off x="8131810" y="3495358"/>
            <a:ext cx="800100" cy="372110"/>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269" name="Text Box 269"/>
          <p:cNvSpPr txBox="1"/>
          <p:nvPr/>
        </p:nvSpPr>
        <p:spPr>
          <a:xfrm>
            <a:off x="8235950" y="3495675"/>
            <a:ext cx="800100" cy="33337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Packages</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sp>
        <p:nvSpPr>
          <p:cNvPr id="290" name="Text Box 290"/>
          <p:cNvSpPr txBox="1"/>
          <p:nvPr/>
        </p:nvSpPr>
        <p:spPr>
          <a:xfrm>
            <a:off x="6146165" y="3867785"/>
            <a:ext cx="728345" cy="24701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Times New Roman" panose="02020603050405020304"/>
                <a:ea typeface="等线"/>
                <a:cs typeface="Times New Roman" panose="02020603050405020304"/>
                <a:sym typeface="Times New Roman" panose="02020603050405020304"/>
              </a:rPr>
              <a:t>Manage</a:t>
            </a:r>
            <a:endParaRPr lang="en-US" altLang="zh-CN" sz="1200" kern="100">
              <a:solidFill>
                <a:schemeClr val="tx1"/>
              </a:solidFill>
              <a:latin typeface="Times New Roman" panose="02020603050405020304"/>
              <a:ea typeface="等线"/>
              <a:cs typeface="Times New Roman" panose="02020603050405020304"/>
              <a:sym typeface="Times New Roman" panose="02020603050405020304"/>
            </a:endParaRPr>
          </a:p>
        </p:txBody>
      </p:sp>
      <p:cxnSp>
        <p:nvCxnSpPr>
          <p:cNvPr id="304" name="Straight Connector 304"/>
          <p:cNvCxnSpPr>
            <a:endCxn id="341" idx="1"/>
          </p:cNvCxnSpPr>
          <p:nvPr/>
        </p:nvCxnSpPr>
        <p:spPr>
          <a:xfrm>
            <a:off x="8620760" y="3908743"/>
            <a:ext cx="254635" cy="11785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06" name="Text Box 306"/>
          <p:cNvSpPr txBox="1"/>
          <p:nvPr/>
        </p:nvSpPr>
        <p:spPr>
          <a:xfrm>
            <a:off x="8912860" y="4444365"/>
            <a:ext cx="795655" cy="17907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Package </a:t>
            </a:r>
            <a:r>
              <a:rPr lang="en-US" altLang="zh-CN" sz="1050" kern="100">
                <a:latin typeface="Calibri" panose="020F0502020204030204"/>
                <a:ea typeface="等线"/>
                <a:cs typeface="Arial" panose="020B0604020202020204"/>
                <a:sym typeface="Times New Roman" panose="02020603050405020304"/>
              </a:rPr>
              <a:t>id</a:t>
            </a:r>
            <a:endParaRPr lang="en-US" altLang="zh-CN" sz="1050" kern="100">
              <a:latin typeface="Calibri" panose="020F0502020204030204"/>
              <a:ea typeface="等线"/>
              <a:cs typeface="Arial" panose="020B0604020202020204"/>
              <a:sym typeface="Times New Roman" panose="02020603050405020304"/>
            </a:endParaRPr>
          </a:p>
        </p:txBody>
      </p:sp>
      <p:cxnSp>
        <p:nvCxnSpPr>
          <p:cNvPr id="207" name="Straight Connector 207"/>
          <p:cNvCxnSpPr/>
          <p:nvPr/>
        </p:nvCxnSpPr>
        <p:spPr>
          <a:xfrm flipH="1">
            <a:off x="7633335" y="3911918"/>
            <a:ext cx="960755" cy="4762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08" name="Text Box 308"/>
          <p:cNvSpPr txBox="1"/>
          <p:nvPr/>
        </p:nvSpPr>
        <p:spPr>
          <a:xfrm>
            <a:off x="6960235" y="4455160"/>
            <a:ext cx="122936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Package Name</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cxnSp>
        <p:nvCxnSpPr>
          <p:cNvPr id="309" name="Straight Connector 309"/>
          <p:cNvCxnSpPr/>
          <p:nvPr/>
        </p:nvCxnSpPr>
        <p:spPr>
          <a:xfrm flipH="1">
            <a:off x="7861935" y="3897313"/>
            <a:ext cx="732155" cy="108077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11" name="Text Box 311"/>
          <p:cNvSpPr txBox="1"/>
          <p:nvPr/>
        </p:nvSpPr>
        <p:spPr>
          <a:xfrm>
            <a:off x="7007860" y="4909185"/>
            <a:ext cx="1243965" cy="21209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Package type</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cxnSp>
        <p:nvCxnSpPr>
          <p:cNvPr id="312" name="Straight Connector 312"/>
          <p:cNvCxnSpPr/>
          <p:nvPr/>
        </p:nvCxnSpPr>
        <p:spPr>
          <a:xfrm flipH="1">
            <a:off x="7933690" y="3897313"/>
            <a:ext cx="660400" cy="152209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14" name="Text Box 314"/>
          <p:cNvSpPr txBox="1"/>
          <p:nvPr/>
        </p:nvSpPr>
        <p:spPr>
          <a:xfrm>
            <a:off x="6922135" y="5363210"/>
            <a:ext cx="1209675" cy="19240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PackageLocation</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cxnSp>
        <p:nvCxnSpPr>
          <p:cNvPr id="315" name="Straight Connector 315"/>
          <p:cNvCxnSpPr/>
          <p:nvPr/>
        </p:nvCxnSpPr>
        <p:spPr>
          <a:xfrm flipH="1">
            <a:off x="8030845" y="3897313"/>
            <a:ext cx="563245" cy="20116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16" name="Text Box 316"/>
          <p:cNvSpPr txBox="1"/>
          <p:nvPr/>
        </p:nvSpPr>
        <p:spPr>
          <a:xfrm>
            <a:off x="7122160" y="5774690"/>
            <a:ext cx="1190625" cy="26924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Packageprice</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cxnSp>
        <p:nvCxnSpPr>
          <p:cNvPr id="211" name="Straight Connector 211"/>
          <p:cNvCxnSpPr/>
          <p:nvPr/>
        </p:nvCxnSpPr>
        <p:spPr>
          <a:xfrm>
            <a:off x="8589010" y="3896678"/>
            <a:ext cx="191135" cy="23114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19" name="Text Box 319"/>
          <p:cNvSpPr txBox="1"/>
          <p:nvPr/>
        </p:nvSpPr>
        <p:spPr>
          <a:xfrm>
            <a:off x="8769985" y="4004310"/>
            <a:ext cx="1184910" cy="3746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PackageDetails</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cxnSp>
        <p:nvCxnSpPr>
          <p:cNvPr id="320" name="Straight Connector 320"/>
          <p:cNvCxnSpPr>
            <a:endCxn id="342" idx="2"/>
          </p:cNvCxnSpPr>
          <p:nvPr/>
        </p:nvCxnSpPr>
        <p:spPr>
          <a:xfrm>
            <a:off x="8608060" y="3949383"/>
            <a:ext cx="52705" cy="16668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23" name="Text Box 323"/>
          <p:cNvSpPr txBox="1"/>
          <p:nvPr/>
        </p:nvSpPr>
        <p:spPr>
          <a:xfrm>
            <a:off x="8741410" y="5045710"/>
            <a:ext cx="1104900" cy="3238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PackageImage</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sp>
        <p:nvSpPr>
          <p:cNvPr id="325" name="Text Box 325"/>
          <p:cNvSpPr txBox="1"/>
          <p:nvPr/>
        </p:nvSpPr>
        <p:spPr>
          <a:xfrm>
            <a:off x="8646160" y="5476240"/>
            <a:ext cx="1062355" cy="27622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CreationDate</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cxnSp>
        <p:nvCxnSpPr>
          <p:cNvPr id="326" name="Straight Connector 326"/>
          <p:cNvCxnSpPr>
            <a:endCxn id="339" idx="1"/>
          </p:cNvCxnSpPr>
          <p:nvPr/>
        </p:nvCxnSpPr>
        <p:spPr>
          <a:xfrm>
            <a:off x="8594090" y="3886518"/>
            <a:ext cx="363220" cy="6057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28" name="Text Box 328"/>
          <p:cNvSpPr txBox="1"/>
          <p:nvPr/>
        </p:nvSpPr>
        <p:spPr>
          <a:xfrm>
            <a:off x="8188960" y="5820410"/>
            <a:ext cx="1052195" cy="23812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200" kern="100">
                <a:solidFill>
                  <a:schemeClr val="tx1"/>
                </a:solidFill>
                <a:latin typeface="Calibri" panose="020F0502020204030204"/>
                <a:ea typeface="等线"/>
                <a:cs typeface="Arial" panose="020B0604020202020204"/>
                <a:sym typeface="Times New Roman" panose="02020603050405020304"/>
              </a:rPr>
              <a:t>UpdationDate</a:t>
            </a:r>
            <a:endParaRPr lang="en-US" altLang="zh-CN" sz="1200" kern="100">
              <a:solidFill>
                <a:schemeClr val="tx1"/>
              </a:solidFill>
              <a:latin typeface="Calibri" panose="020F0502020204030204"/>
              <a:ea typeface="等线"/>
              <a:cs typeface="Arial" panose="020B0604020202020204"/>
              <a:sym typeface="Times New Roman" panose="02020603050405020304"/>
            </a:endParaRPr>
          </a:p>
        </p:txBody>
      </p:sp>
      <p:cxnSp>
        <p:nvCxnSpPr>
          <p:cNvPr id="329" name="Straight Connector 329"/>
          <p:cNvCxnSpPr>
            <a:stCxn id="5" idx="2"/>
          </p:cNvCxnSpPr>
          <p:nvPr/>
        </p:nvCxnSpPr>
        <p:spPr>
          <a:xfrm flipH="1">
            <a:off x="5336540" y="957263"/>
            <a:ext cx="51435" cy="10979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30" name="Oval 330"/>
          <p:cNvSpPr/>
          <p:nvPr/>
        </p:nvSpPr>
        <p:spPr>
          <a:xfrm>
            <a:off x="9146540" y="457835"/>
            <a:ext cx="807720" cy="38100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31" name="Oval 331"/>
          <p:cNvSpPr/>
          <p:nvPr/>
        </p:nvSpPr>
        <p:spPr>
          <a:xfrm>
            <a:off x="8479790" y="100330"/>
            <a:ext cx="833755" cy="38481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32" name="Oval 332"/>
          <p:cNvSpPr/>
          <p:nvPr/>
        </p:nvSpPr>
        <p:spPr>
          <a:xfrm>
            <a:off x="8898890" y="1694815"/>
            <a:ext cx="809625" cy="39433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a:p>
            <a:endParaRPr lang="en-US"/>
          </a:p>
        </p:txBody>
      </p:sp>
      <p:sp>
        <p:nvSpPr>
          <p:cNvPr id="333" name="Flowchart: Decision 333"/>
          <p:cNvSpPr/>
          <p:nvPr/>
        </p:nvSpPr>
        <p:spPr>
          <a:xfrm>
            <a:off x="8366125" y="1942148"/>
            <a:ext cx="608965" cy="590550"/>
          </a:xfrm>
          <a:prstGeom prst="flowChartDecision">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334" name="Straight Connector 334"/>
          <p:cNvCxnSpPr>
            <a:stCxn id="332" idx="0"/>
          </p:cNvCxnSpPr>
          <p:nvPr/>
        </p:nvCxnSpPr>
        <p:spPr>
          <a:xfrm flipH="1" flipV="1">
            <a:off x="9265920" y="1580198"/>
            <a:ext cx="38100" cy="1143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35" name="Oval 335"/>
          <p:cNvSpPr/>
          <p:nvPr/>
        </p:nvSpPr>
        <p:spPr>
          <a:xfrm>
            <a:off x="7145655" y="5765800"/>
            <a:ext cx="962660" cy="29210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a:p>
            <a:endParaRPr lang="en-US"/>
          </a:p>
        </p:txBody>
      </p:sp>
      <p:sp>
        <p:nvSpPr>
          <p:cNvPr id="336" name="Oval 336"/>
          <p:cNvSpPr/>
          <p:nvPr/>
        </p:nvSpPr>
        <p:spPr>
          <a:xfrm>
            <a:off x="6874510" y="5287645"/>
            <a:ext cx="1186815" cy="36195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37" name="Oval 337"/>
          <p:cNvSpPr/>
          <p:nvPr/>
        </p:nvSpPr>
        <p:spPr>
          <a:xfrm>
            <a:off x="6969125" y="4859020"/>
            <a:ext cx="1034415" cy="36703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38" name="Oval 338"/>
          <p:cNvSpPr/>
          <p:nvPr/>
        </p:nvSpPr>
        <p:spPr>
          <a:xfrm>
            <a:off x="6984365" y="4449128"/>
            <a:ext cx="962025" cy="276225"/>
          </a:xfrm>
          <a:prstGeom prst="ellipse">
            <a:avLst/>
          </a:prstGeom>
          <a:noFill/>
          <a:ln>
            <a:noFill/>
          </a:ln>
        </p:spPr>
        <p:style>
          <a:lnRef idx="2">
            <a:schemeClr val="accent1">
              <a:lumMod val="75000"/>
            </a:schemeClr>
          </a:lnRef>
          <a:fillRef idx="1">
            <a:schemeClr val="accent1"/>
          </a:fillRef>
          <a:effectRef idx="0">
            <a:srgbClr val="FFFFFF"/>
          </a:effectRef>
          <a:fontRef idx="minor">
            <a:schemeClr val="lt1"/>
          </a:fontRef>
        </p:style>
      </p:sp>
      <p:sp>
        <p:nvSpPr>
          <p:cNvPr id="339" name="Oval 339"/>
          <p:cNvSpPr/>
          <p:nvPr/>
        </p:nvSpPr>
        <p:spPr>
          <a:xfrm>
            <a:off x="8851265" y="4449128"/>
            <a:ext cx="723900" cy="2952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40" name="Oval 340"/>
          <p:cNvSpPr/>
          <p:nvPr/>
        </p:nvSpPr>
        <p:spPr>
          <a:xfrm>
            <a:off x="8813165" y="3963670"/>
            <a:ext cx="1033145" cy="39941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41" name="Oval 341"/>
          <p:cNvSpPr/>
          <p:nvPr/>
        </p:nvSpPr>
        <p:spPr>
          <a:xfrm>
            <a:off x="8717915" y="5039995"/>
            <a:ext cx="1076325" cy="32385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42" name="Oval 342"/>
          <p:cNvSpPr/>
          <p:nvPr/>
        </p:nvSpPr>
        <p:spPr>
          <a:xfrm>
            <a:off x="8660765" y="5459095"/>
            <a:ext cx="1047750" cy="31496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43" name="Oval 343"/>
          <p:cNvSpPr/>
          <p:nvPr/>
        </p:nvSpPr>
        <p:spPr>
          <a:xfrm>
            <a:off x="8213090" y="5801995"/>
            <a:ext cx="1000125" cy="35623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344" name="Straight Connector 344"/>
          <p:cNvCxnSpPr>
            <a:endCxn id="343" idx="2"/>
          </p:cNvCxnSpPr>
          <p:nvPr/>
        </p:nvCxnSpPr>
        <p:spPr>
          <a:xfrm flipH="1">
            <a:off x="8213090" y="3927158"/>
            <a:ext cx="361950" cy="205295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45" name="Oval 345"/>
          <p:cNvSpPr/>
          <p:nvPr/>
        </p:nvSpPr>
        <p:spPr>
          <a:xfrm>
            <a:off x="4698365" y="4496753"/>
            <a:ext cx="1038225" cy="409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46" name="Oval 346"/>
          <p:cNvSpPr/>
          <p:nvPr/>
        </p:nvSpPr>
        <p:spPr>
          <a:xfrm>
            <a:off x="4441190" y="5420995"/>
            <a:ext cx="895350" cy="39941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47" name="Oval 347"/>
          <p:cNvSpPr/>
          <p:nvPr/>
        </p:nvSpPr>
        <p:spPr>
          <a:xfrm>
            <a:off x="3888740" y="6043613"/>
            <a:ext cx="561975" cy="45720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48" name="Oval 348"/>
          <p:cNvSpPr/>
          <p:nvPr/>
        </p:nvSpPr>
        <p:spPr>
          <a:xfrm>
            <a:off x="3149600" y="5649278"/>
            <a:ext cx="876300" cy="409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49" name="Oval 349"/>
          <p:cNvSpPr/>
          <p:nvPr/>
        </p:nvSpPr>
        <p:spPr>
          <a:xfrm>
            <a:off x="2364740" y="4992370"/>
            <a:ext cx="1343025" cy="48450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50" name="Oval 350"/>
          <p:cNvSpPr/>
          <p:nvPr/>
        </p:nvSpPr>
        <p:spPr>
          <a:xfrm>
            <a:off x="2364740" y="4439603"/>
            <a:ext cx="1028700" cy="409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sp>
        <p:nvSpPr>
          <p:cNvPr id="351" name="Flowchart: Decision 351"/>
          <p:cNvSpPr/>
          <p:nvPr/>
        </p:nvSpPr>
        <p:spPr>
          <a:xfrm>
            <a:off x="6022340" y="3629343"/>
            <a:ext cx="885825" cy="733425"/>
          </a:xfrm>
          <a:prstGeom prst="flowChartDecision">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sp>
      <p:cxnSp>
        <p:nvCxnSpPr>
          <p:cNvPr id="352" name="Straight Connector 352"/>
          <p:cNvCxnSpPr>
            <a:stCxn id="351" idx="2"/>
          </p:cNvCxnSpPr>
          <p:nvPr/>
        </p:nvCxnSpPr>
        <p:spPr>
          <a:xfrm>
            <a:off x="6465570" y="4362768"/>
            <a:ext cx="4445" cy="263017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53" name="Straight Connector 353"/>
          <p:cNvCxnSpPr/>
          <p:nvPr/>
        </p:nvCxnSpPr>
        <p:spPr>
          <a:xfrm>
            <a:off x="6501765" y="6806248"/>
            <a:ext cx="33305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159385" y="369570"/>
            <a:ext cx="2671445" cy="887095"/>
          </a:xfrm>
          <a:prstGeom prst="rect">
            <a:avLst/>
          </a:prstGeom>
          <a:noFill/>
        </p:spPr>
        <p:txBody>
          <a:bodyPr wrap="square" rtlCol="0">
            <a:noAutofit/>
          </a:bodyPr>
          <a:p>
            <a:r>
              <a:rPr lang="en-IN" altLang="en-US" sz="28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ER DIAGRAM</a:t>
            </a:r>
            <a:endParaRPr lang="en-IN" altLang="en-US" sz="28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
        <p:nvSpPr>
          <p:cNvPr id="8" name="Oval 7"/>
          <p:cNvSpPr/>
          <p:nvPr/>
        </p:nvSpPr>
        <p:spPr>
          <a:xfrm>
            <a:off x="6836410" y="4366895"/>
            <a:ext cx="1306830" cy="435610"/>
          </a:xfrm>
          <a:prstGeom prst="ellipse">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gradFill rotWithShape="0">
                  <a:gsLst>
                    <a:gs pos="0">
                      <a:schemeClr val="accent1"/>
                    </a:gs>
                    <a:gs pos="100000">
                      <a:schemeClr val="accent2"/>
                    </a:gs>
                  </a:gsLst>
                  <a:lin ang="5400000" scaled="1"/>
                </a:gra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pic>
        <p:nvPicPr>
          <p:cNvPr id="10" name="Picture 9" descr="1"/>
          <p:cNvPicPr>
            <a:picLocks noChangeAspect="1"/>
          </p:cNvPicPr>
          <p:nvPr/>
        </p:nvPicPr>
        <p:blipFill>
          <a:blip r:embed="rId1">
            <a:alphaModFix amt="20000"/>
          </a:blip>
          <a:stretch>
            <a:fillRect/>
          </a:stretch>
        </p:blipFill>
        <p:spPr>
          <a:xfrm>
            <a:off x="0" y="0"/>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p:sp>
        <p:nvSpPr>
          <p:cNvPr id="3" name="Text Box 2"/>
          <p:cNvSpPr txBox="1"/>
          <p:nvPr/>
        </p:nvSpPr>
        <p:spPr>
          <a:xfrm>
            <a:off x="2883535" y="469900"/>
            <a:ext cx="6008370" cy="702945"/>
          </a:xfrm>
          <a:prstGeom prst="rect">
            <a:avLst/>
          </a:prstGeom>
          <a:noFill/>
        </p:spPr>
        <p:txBody>
          <a:bodyPr wrap="square" rtlCol="0">
            <a:noAutofit/>
          </a:bodyPr>
          <a:p>
            <a:r>
              <a:rPr lang="en-IN" altLang="en-US" sz="4000" b="1">
                <a:solidFill>
                  <a:schemeClr val="accent6">
                    <a:lumMod val="10000"/>
                  </a:schemeClr>
                </a:solidFill>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DataBase Design</a:t>
            </a:r>
            <a:endParaRPr lang="en-IN" altLang="en-US" sz="4000" b="1">
              <a:solidFill>
                <a:schemeClr val="accent6">
                  <a:lumMod val="10000"/>
                </a:schemeClr>
              </a:solidFill>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
        <p:nvSpPr>
          <p:cNvPr id="12" name="Text Box 11"/>
          <p:cNvSpPr txBox="1"/>
          <p:nvPr/>
        </p:nvSpPr>
        <p:spPr>
          <a:xfrm>
            <a:off x="3233420" y="1857375"/>
            <a:ext cx="5080000" cy="636270"/>
          </a:xfrm>
          <a:prstGeom prst="rect">
            <a:avLst/>
          </a:prstGeom>
        </p:spPr>
        <p:txBody>
          <a:bodyPr>
            <a:noAutofit/>
          </a:bodyPr>
          <a:p>
            <a:pPr marL="0" indent="0" algn="ctr" defTabSz="266700">
              <a:lnSpc>
                <a:spcPct val="150000"/>
              </a:lnSpc>
              <a:spcBef>
                <a:spcPct val="0"/>
              </a:spcBef>
              <a:spcAft>
                <a:spcPct val="0"/>
              </a:spcAft>
            </a:pPr>
            <a:r>
              <a:rPr sz="2000" b="1">
                <a:solidFill>
                  <a:schemeClr val="accent6">
                    <a:lumMod val="10000"/>
                  </a:schemeClr>
                </a:solidFill>
                <a:latin typeface="Times New Roman" panose="02020603050405020304"/>
                <a:ea typeface="等线"/>
              </a:rPr>
              <a:t>ADMIN LOGIN</a:t>
            </a:r>
            <a:endParaRPr sz="2000" b="1">
              <a:solidFill>
                <a:schemeClr val="accent6">
                  <a:lumMod val="10000"/>
                </a:schemeClr>
              </a:solidFill>
              <a:latin typeface="Times New Roman" panose="02020603050405020304"/>
              <a:ea typeface="等线"/>
            </a:endParaRPr>
          </a:p>
        </p:txBody>
      </p:sp>
      <p:graphicFrame>
        <p:nvGraphicFramePr>
          <p:cNvPr id="13" name="Table 12"/>
          <p:cNvGraphicFramePr/>
          <p:nvPr>
            <p:custDataLst>
              <p:tags r:id="rId1"/>
            </p:custDataLst>
          </p:nvPr>
        </p:nvGraphicFramePr>
        <p:xfrm>
          <a:off x="1564005" y="2557780"/>
          <a:ext cx="8418195" cy="3827780"/>
        </p:xfrm>
        <a:graphic>
          <a:graphicData uri="http://schemas.openxmlformats.org/drawingml/2006/table">
            <a:tbl>
              <a:tblPr/>
              <a:tblGrid>
                <a:gridCol w="2806065"/>
                <a:gridCol w="2806065"/>
                <a:gridCol w="2806065"/>
              </a:tblGrid>
              <a:tr h="821055">
                <a:tc>
                  <a:txBody>
                    <a:bodyPr/>
                    <a:p>
                      <a:pPr marL="85725" indent="0" algn="ctr">
                        <a:spcBef>
                          <a:spcPct val="0"/>
                        </a:spcBef>
                        <a:spcAft>
                          <a:spcPct val="0"/>
                        </a:spcAft>
                      </a:pPr>
                      <a:r>
                        <a:rPr sz="1800" b="1">
                          <a:solidFill>
                            <a:schemeClr val="accent6">
                              <a:lumMod val="10000"/>
                            </a:schemeClr>
                          </a:solidFill>
                          <a:latin typeface="Times New Roman" panose="02020603050405020304"/>
                          <a:ea typeface="等线"/>
                        </a:rPr>
                        <a:t>FIELD NAME</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b="1">
                          <a:solidFill>
                            <a:schemeClr val="accent6">
                              <a:lumMod val="10000"/>
                            </a:schemeClr>
                          </a:solidFill>
                          <a:latin typeface="Times New Roman" panose="02020603050405020304"/>
                          <a:ea typeface="等线"/>
                        </a:rPr>
                        <a:t>DATA TYPE</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b="1">
                          <a:solidFill>
                            <a:schemeClr val="accent6">
                              <a:lumMod val="10000"/>
                            </a:schemeClr>
                          </a:solidFill>
                          <a:latin typeface="Times New Roman" panose="02020603050405020304"/>
                          <a:ea typeface="等线"/>
                        </a:rPr>
                        <a:t>DESCRIPTION</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728345">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NUMBER</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ID NUMBER</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749935">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USER NAME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USER NAME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749935">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PASSWORD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PASSWORD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778510">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UPDATION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DATE</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sz="1800">
                          <a:solidFill>
                            <a:schemeClr val="accent6">
                              <a:lumMod val="10000"/>
                            </a:schemeClr>
                          </a:solidFill>
                          <a:latin typeface="Times New Roman" panose="02020603050405020304"/>
                          <a:ea typeface="等线"/>
                        </a:rPr>
                        <a:t>UPDATION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4" name="Text Box 13"/>
          <p:cNvSpPr txBox="1"/>
          <p:nvPr/>
        </p:nvSpPr>
        <p:spPr>
          <a:xfrm>
            <a:off x="3556000" y="4202113"/>
            <a:ext cx="5080000" cy="798830"/>
          </a:xfrm>
          <a:prstGeom prst="rect">
            <a:avLst/>
          </a:prstGeom>
        </p:spPr>
        <p:txBody>
          <a:bodyPr>
            <a:spAutoFit/>
          </a:bodyPr>
          <a:p/>
          <a:p>
            <a:pPr marL="0" indent="0" defTabSz="266700">
              <a:spcBef>
                <a:spcPct val="0"/>
              </a:spcBef>
              <a:spcAft>
                <a:spcPct val="0"/>
              </a:spcAft>
            </a:pPr>
            <a:r>
              <a:rPr sz="1400" b="1">
                <a:latin typeface="Times New Roman" panose="02020603050405020304"/>
                <a:ea typeface="等线"/>
              </a:rPr>
              <a:t> </a:t>
            </a:r>
            <a:endParaRPr sz="1400" b="1">
              <a:latin typeface="Times New Roman" panose="02020603050405020304"/>
              <a:ea typeface="等线"/>
            </a:endParaRPr>
          </a:p>
          <a:p>
            <a:pPr marL="0" indent="0" defTabSz="266700">
              <a:spcBef>
                <a:spcPct val="0"/>
              </a:spcBef>
              <a:spcAft>
                <a:spcPct val="0"/>
              </a:spcAft>
            </a:pPr>
            <a:r>
              <a:rPr sz="1400" b="1">
                <a:latin typeface="Times New Roman" panose="02020603050405020304"/>
                <a:ea typeface="等线"/>
              </a:rPr>
              <a:t> </a:t>
            </a:r>
            <a:endParaRPr sz="1400" b="1">
              <a:latin typeface="Times New Roman" panose="02020603050405020304"/>
              <a:ea typeface="等线"/>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p:sp>
        <p:nvSpPr>
          <p:cNvPr id="3" name="Text Box 2"/>
          <p:cNvSpPr txBox="1"/>
          <p:nvPr/>
        </p:nvSpPr>
        <p:spPr>
          <a:xfrm>
            <a:off x="3556000" y="1024572"/>
            <a:ext cx="5080000" cy="614045"/>
          </a:xfrm>
          <a:prstGeom prst="rect">
            <a:avLst/>
          </a:prstGeom>
        </p:spPr>
        <p:txBody>
          <a:bodyPr>
            <a:spAutoFit/>
          </a:bodyPr>
          <a:p>
            <a:pPr marL="0" indent="0" algn="ctr" defTabSz="266700">
              <a:spcBef>
                <a:spcPct val="0"/>
              </a:spcBef>
              <a:spcAft>
                <a:spcPct val="0"/>
              </a:spcAft>
            </a:pPr>
            <a:r>
              <a:rPr sz="2000" b="1">
                <a:solidFill>
                  <a:schemeClr val="accent6">
                    <a:lumMod val="10000"/>
                  </a:schemeClr>
                </a:solidFill>
                <a:latin typeface="Times New Roman" panose="02020603050405020304"/>
                <a:ea typeface="等线"/>
              </a:rPr>
              <a:t>TOURPACKAGE TABLE</a:t>
            </a:r>
            <a:endParaRPr sz="2000" b="1">
              <a:solidFill>
                <a:schemeClr val="accent6">
                  <a:lumMod val="10000"/>
                </a:schemeClr>
              </a:solidFill>
              <a:latin typeface="Times New Roman" panose="02020603050405020304"/>
              <a:ea typeface="等线"/>
            </a:endParaRPr>
          </a:p>
          <a:p>
            <a:pPr marL="0" indent="0" algn="ctr" defTabSz="266700">
              <a:spcBef>
                <a:spcPct val="0"/>
              </a:spcBef>
              <a:spcAft>
                <a:spcPct val="0"/>
              </a:spcAft>
            </a:pPr>
            <a:r>
              <a:rPr sz="1400" b="1">
                <a:solidFill>
                  <a:schemeClr val="accent6">
                    <a:lumMod val="10000"/>
                  </a:schemeClr>
                </a:solidFill>
                <a:latin typeface="Times New Roman" panose="02020603050405020304"/>
                <a:ea typeface="等线"/>
              </a:rPr>
              <a:t> </a:t>
            </a:r>
            <a:endParaRPr sz="1400" b="1">
              <a:solidFill>
                <a:schemeClr val="accent6">
                  <a:lumMod val="10000"/>
                </a:schemeClr>
              </a:solidFill>
              <a:latin typeface="Times New Roman" panose="02020603050405020304"/>
              <a:ea typeface="等线"/>
            </a:endParaRPr>
          </a:p>
        </p:txBody>
      </p:sp>
      <p:graphicFrame>
        <p:nvGraphicFramePr>
          <p:cNvPr id="4" name="Table 3"/>
          <p:cNvGraphicFramePr/>
          <p:nvPr>
            <p:custDataLst>
              <p:tags r:id="rId1"/>
            </p:custDataLst>
          </p:nvPr>
        </p:nvGraphicFramePr>
        <p:xfrm>
          <a:off x="1452880" y="1638300"/>
          <a:ext cx="9444990" cy="4705985"/>
        </p:xfrm>
        <a:graphic>
          <a:graphicData uri="http://schemas.openxmlformats.org/drawingml/2006/table">
            <a:tbl>
              <a:tblPr/>
              <a:tblGrid>
                <a:gridCol w="3148330"/>
                <a:gridCol w="3148330"/>
                <a:gridCol w="3148330"/>
              </a:tblGrid>
              <a:tr h="480695">
                <a:tc>
                  <a:txBody>
                    <a:bodyPr/>
                    <a:p>
                      <a:pPr marL="0" indent="0" algn="ctr">
                        <a:spcBef>
                          <a:spcPct val="0"/>
                        </a:spcBef>
                        <a:spcAft>
                          <a:spcPct val="0"/>
                        </a:spcAft>
                      </a:pPr>
                      <a:r>
                        <a:rPr sz="1800" b="1">
                          <a:solidFill>
                            <a:schemeClr val="accent6">
                              <a:lumMod val="10000"/>
                            </a:schemeClr>
                          </a:solidFill>
                          <a:effectLst/>
                          <a:latin typeface="Times New Roman" panose="02020603050405020304"/>
                          <a:ea typeface="等线"/>
                        </a:rPr>
                        <a:t>FIELD NAME</a:t>
                      </a:r>
                      <a:endParaRPr sz="1800" b="1">
                        <a:solidFill>
                          <a:schemeClr val="accent6">
                            <a:lumMod val="10000"/>
                          </a:schemeClr>
                        </a:solidFill>
                        <a:effectLst/>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b="1">
                          <a:solidFill>
                            <a:schemeClr val="accent6">
                              <a:lumMod val="10000"/>
                            </a:schemeClr>
                          </a:solidFill>
                          <a:effectLst/>
                          <a:latin typeface="Times New Roman" panose="02020603050405020304"/>
                          <a:ea typeface="等线"/>
                        </a:rPr>
                        <a:t>DATA TYPE</a:t>
                      </a:r>
                      <a:endParaRPr sz="1800" b="1">
                        <a:solidFill>
                          <a:schemeClr val="accent6">
                            <a:lumMod val="10000"/>
                          </a:schemeClr>
                        </a:solidFill>
                        <a:effectLst/>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b="1">
                          <a:solidFill>
                            <a:schemeClr val="accent6">
                              <a:lumMod val="10000"/>
                            </a:schemeClr>
                          </a:solidFill>
                          <a:effectLst/>
                          <a:latin typeface="Times New Roman" panose="02020603050405020304"/>
                          <a:ea typeface="等线"/>
                        </a:rPr>
                        <a:t>DESCRIPTION</a:t>
                      </a:r>
                      <a:endParaRPr sz="1800" b="1">
                        <a:solidFill>
                          <a:schemeClr val="accent6">
                            <a:lumMod val="10000"/>
                          </a:schemeClr>
                        </a:solidFill>
                        <a:effectLst/>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830">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ID </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NUMBER</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ID </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830">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NAME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TEXT</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NAME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8465">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TYPE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TEXT</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TYPE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830">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LOCATION</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TEXT</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LOCATION</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8465">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PRICE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NUMBER</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PRICE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8465">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FEATURES</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TEXT</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FEATURES</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830">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DETAILS </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TEXT</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DETAILS </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8465">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IMAGE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IMAGE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PACKAGE IMAGE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830">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CREATION DATE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TEXT</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CREATION DATE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62280">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UPDATION DATE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TEXT</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600">
                          <a:solidFill>
                            <a:schemeClr val="accent6">
                              <a:lumMod val="10000"/>
                            </a:schemeClr>
                          </a:solidFill>
                          <a:latin typeface="Times New Roman" panose="02020603050405020304"/>
                          <a:ea typeface="等线"/>
                        </a:rPr>
                        <a:t>UPDATION DATE</a:t>
                      </a:r>
                      <a:endParaRPr sz="16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p:sp>
        <p:nvSpPr>
          <p:cNvPr id="7" name="Text Box 6"/>
          <p:cNvSpPr txBox="1"/>
          <p:nvPr/>
        </p:nvSpPr>
        <p:spPr>
          <a:xfrm>
            <a:off x="2710815" y="556260"/>
            <a:ext cx="6369685" cy="411480"/>
          </a:xfrm>
          <a:prstGeom prst="rect">
            <a:avLst/>
          </a:prstGeom>
        </p:spPr>
        <p:txBody>
          <a:bodyPr>
            <a:noAutofit/>
          </a:bodyPr>
          <a:p>
            <a:pPr marL="0" indent="0" algn="ctr" defTabSz="266700">
              <a:spcBef>
                <a:spcPct val="0"/>
              </a:spcBef>
              <a:spcAft>
                <a:spcPct val="0"/>
              </a:spcAft>
            </a:pPr>
            <a:r>
              <a:rPr sz="2000" b="1">
                <a:solidFill>
                  <a:schemeClr val="accent6">
                    <a:lumMod val="10000"/>
                  </a:schemeClr>
                </a:solidFill>
                <a:latin typeface="Times New Roman" panose="02020603050405020304"/>
                <a:ea typeface="等线"/>
              </a:rPr>
              <a:t>BOOKING TABLE</a:t>
            </a:r>
            <a:endParaRPr sz="2000" b="1">
              <a:solidFill>
                <a:schemeClr val="accent6">
                  <a:lumMod val="10000"/>
                </a:schemeClr>
              </a:solidFill>
              <a:latin typeface="Times New Roman" panose="02020603050405020304"/>
              <a:ea typeface="等线"/>
            </a:endParaRPr>
          </a:p>
          <a:p>
            <a:pPr marL="0" indent="0" algn="ctr" defTabSz="266700">
              <a:spcBef>
                <a:spcPct val="0"/>
              </a:spcBef>
              <a:spcAft>
                <a:spcPct val="0"/>
              </a:spcAft>
            </a:pPr>
            <a:r>
              <a:rPr sz="1400" b="1">
                <a:latin typeface="Times New Roman" panose="02020603050405020304"/>
                <a:ea typeface="等线"/>
              </a:rPr>
              <a:t> </a:t>
            </a:r>
            <a:endParaRPr sz="1400" b="1">
              <a:latin typeface="Times New Roman" panose="02020603050405020304"/>
              <a:ea typeface="等线"/>
            </a:endParaRPr>
          </a:p>
        </p:txBody>
      </p:sp>
      <p:graphicFrame>
        <p:nvGraphicFramePr>
          <p:cNvPr id="8" name="Table 7"/>
          <p:cNvGraphicFramePr/>
          <p:nvPr>
            <p:custDataLst>
              <p:tags r:id="rId1"/>
            </p:custDataLst>
          </p:nvPr>
        </p:nvGraphicFramePr>
        <p:xfrm>
          <a:off x="798195" y="1078230"/>
          <a:ext cx="10195560" cy="5414645"/>
        </p:xfrm>
        <a:graphic>
          <a:graphicData uri="http://schemas.openxmlformats.org/drawingml/2006/table">
            <a:tbl>
              <a:tblPr/>
              <a:tblGrid>
                <a:gridCol w="3398520"/>
                <a:gridCol w="3398520"/>
                <a:gridCol w="3398520"/>
              </a:tblGrid>
              <a:tr h="489585">
                <a:tc>
                  <a:txBody>
                    <a:bodyPr/>
                    <a:p>
                      <a:pPr marL="0" indent="0" algn="ctr">
                        <a:spcBef>
                          <a:spcPct val="0"/>
                        </a:spcBef>
                        <a:spcAft>
                          <a:spcPct val="0"/>
                        </a:spcAft>
                      </a:pPr>
                      <a:r>
                        <a:rPr sz="1800" b="1">
                          <a:solidFill>
                            <a:schemeClr val="accent6">
                              <a:lumMod val="10000"/>
                            </a:schemeClr>
                          </a:solidFill>
                          <a:latin typeface="Times New Roman" panose="02020603050405020304"/>
                          <a:ea typeface="等线"/>
                        </a:rPr>
                        <a:t>FIELD NAME</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b="1">
                          <a:solidFill>
                            <a:schemeClr val="accent6">
                              <a:lumMod val="10000"/>
                            </a:schemeClr>
                          </a:solidFill>
                          <a:latin typeface="Times New Roman" panose="02020603050405020304"/>
                          <a:ea typeface="等线"/>
                        </a:rPr>
                        <a:t>DATA TYPE</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b="1">
                          <a:solidFill>
                            <a:schemeClr val="accent6">
                              <a:lumMod val="10000"/>
                            </a:schemeClr>
                          </a:solidFill>
                          <a:latin typeface="Times New Roman" panose="02020603050405020304"/>
                          <a:ea typeface="等线"/>
                        </a:rPr>
                        <a:t>DESCRIPTION</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958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BOOKING 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NUMBER</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BOOKING 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085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PACKAGE 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NUMBER</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PACKAGE 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958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USER EMAIL</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USER EMAIL</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958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FROM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FROM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958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TO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TO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958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COMMENT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COMMENT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958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REGDATE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REGISTERATION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085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STATUS</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STATUS</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958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CANCELLED BY</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CANCELLED BY</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1625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UPDATION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UPDATION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9" name="Text Box 8"/>
          <p:cNvSpPr txBox="1"/>
          <p:nvPr/>
        </p:nvSpPr>
        <p:spPr>
          <a:xfrm>
            <a:off x="3524250" y="4314190"/>
            <a:ext cx="6369685" cy="975995"/>
          </a:xfrm>
          <a:prstGeom prst="rect">
            <a:avLst/>
          </a:prstGeom>
        </p:spPr>
        <p:txBody>
          <a:bodyPr>
            <a:noAutofit/>
          </a:bodyPr>
          <a:p/>
          <a:p>
            <a:pPr marL="0" indent="0" algn="ctr" defTabSz="266700">
              <a:spcBef>
                <a:spcPct val="0"/>
              </a:spcBef>
              <a:spcAft>
                <a:spcPct val="0"/>
              </a:spcAft>
            </a:pPr>
            <a:r>
              <a:rPr sz="1400" b="1">
                <a:latin typeface="Times New Roman" panose="02020603050405020304"/>
                <a:ea typeface="等线"/>
              </a:rPr>
              <a:t> </a:t>
            </a:r>
            <a:endParaRPr sz="1400" b="1">
              <a:latin typeface="Times New Roman" panose="02020603050405020304"/>
              <a:ea typeface="等线"/>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47000">
              <a:schemeClr val="folHlink"/>
            </a:gs>
            <a:gs pos="67000">
              <a:schemeClr val="bg1"/>
            </a:gs>
          </a:gsLst>
          <a:lin ang="5400000" scaled="1"/>
          <a:tileRect/>
        </a:gradFill>
        <a:effectLst/>
      </p:bgPr>
    </p:bg>
    <p:spTree>
      <p:nvGrpSpPr>
        <p:cNvPr id="1" name=""/>
        <p:cNvGrpSpPr/>
        <p:nvPr/>
      </p:nvGrpSpPr>
      <p:grpSpPr/>
      <p:sp>
        <p:nvSpPr>
          <p:cNvPr id="2" name="Title 1"/>
          <p:cNvSpPr>
            <a:spLocks noGrp="1"/>
          </p:cNvSpPr>
          <p:nvPr>
            <p:ph type="title"/>
          </p:nvPr>
        </p:nvSpPr>
        <p:spPr>
          <a:xfrm>
            <a:off x="609600" y="190500"/>
            <a:ext cx="10972800" cy="750570"/>
          </a:xfrm>
        </p:spPr>
        <p:txBody>
          <a:bodyPr/>
          <a:p>
            <a:r>
              <a:rPr lang="en-IN" altLang="en-US" sz="4000" b="1">
                <a:effectLst>
                  <a:glow rad="228600">
                    <a:schemeClr val="accent6">
                      <a:satMod val="175000"/>
                      <a:alpha val="40000"/>
                    </a:schemeClr>
                  </a:glow>
                  <a:outerShdw blurRad="38100" dist="38100" dir="2700000" algn="tl">
                    <a:srgbClr val="000000">
                      <a:alpha val="43137"/>
                    </a:srgbClr>
                  </a:outerShdw>
                  <a:reflection blurRad="6350" stA="55000" endA="50" endPos="85000" dist="60007" dir="5400000" sy="-100000" algn="bl" rotWithShape="0"/>
                </a:effectLst>
              </a:rPr>
              <a:t>ABSTRACT</a:t>
            </a:r>
            <a:endParaRPr lang="en-IN" altLang="en-US" sz="4000" b="1">
              <a:effectLst>
                <a:glow rad="228600">
                  <a:schemeClr val="accent6">
                    <a:satMod val="175000"/>
                    <a:alpha val="40000"/>
                  </a:schemeClr>
                </a:glow>
                <a:outerShdw blurRad="38100" dist="38100" dir="2700000" algn="tl">
                  <a:srgbClr val="000000">
                    <a:alpha val="43137"/>
                  </a:srgbClr>
                </a:outerShdw>
                <a:reflection blurRad="6350" stA="55000" endA="50" endPos="85000" dist="60007" dir="5400000" sy="-100000" algn="bl" rotWithShape="0"/>
              </a:effectLst>
            </a:endParaRPr>
          </a:p>
        </p:txBody>
      </p:sp>
      <p:pic>
        <p:nvPicPr>
          <p:cNvPr id="4" name="Content Placeholder 3" descr="4"/>
          <p:cNvPicPr>
            <a:picLocks noChangeAspect="1"/>
          </p:cNvPicPr>
          <p:nvPr>
            <p:ph idx="1"/>
          </p:nvPr>
        </p:nvPicPr>
        <p:blipFill>
          <a:blip r:embed="rId1">
            <a:alphaModFix amt="80000"/>
            <a:lum bright="-36000"/>
          </a:blip>
          <a:stretch>
            <a:fillRect/>
          </a:stretch>
        </p:blipFill>
        <p:spPr>
          <a:xfrm>
            <a:off x="0" y="817880"/>
            <a:ext cx="12192000" cy="6040120"/>
          </a:xfrm>
          <a:prstGeom prst="rect">
            <a:avLst/>
          </a:prstGeom>
        </p:spPr>
      </p:pic>
      <p:sp>
        <p:nvSpPr>
          <p:cNvPr id="5" name="Text Box 4"/>
          <p:cNvSpPr txBox="1"/>
          <p:nvPr/>
        </p:nvSpPr>
        <p:spPr>
          <a:xfrm>
            <a:off x="0" y="1763395"/>
            <a:ext cx="11964670" cy="483489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en-US" sz="2400"/>
              <a:t>The tourism management system for Kanyakumari aims to enhance the efficiency and effectiveness of managing tourism activities in the region. </a:t>
            </a:r>
            <a:endParaRPr lang="en-US" altLang="en-US" sz="2400"/>
          </a:p>
          <a:p>
            <a:pPr marL="285750" indent="-285750">
              <a:lnSpc>
                <a:spcPct val="150000"/>
              </a:lnSpc>
              <a:buFont typeface="Arial" panose="020B0604020202020204" pitchFamily="34" charset="0"/>
              <a:buChar char="•"/>
            </a:pPr>
            <a:endParaRPr lang="en-US" altLang="en-US" sz="2400"/>
          </a:p>
          <a:p>
            <a:pPr marL="285750" indent="-285750">
              <a:lnSpc>
                <a:spcPct val="150000"/>
              </a:lnSpc>
              <a:buFont typeface="Arial" panose="020B0604020202020204" pitchFamily="34" charset="0"/>
              <a:buChar char="•"/>
            </a:pPr>
            <a:r>
              <a:rPr lang="en-US" altLang="en-US" sz="2400"/>
              <a:t>This project focuses on developing a comprehensive software solution that automates various processes related to tourism management</a:t>
            </a:r>
            <a:r>
              <a:rPr lang="en-IN" altLang="en-US" sz="2400"/>
              <a:t>.</a:t>
            </a:r>
            <a:endParaRPr lang="en-IN" altLang="en-US" sz="2400"/>
          </a:p>
          <a:p>
            <a:pPr indent="0">
              <a:lnSpc>
                <a:spcPct val="150000"/>
              </a:lnSpc>
              <a:buFont typeface="Arial" panose="020B0604020202020204" pitchFamily="34" charset="0"/>
              <a:buNone/>
            </a:pPr>
            <a:endParaRPr lang="en-IN" altLang="en-US" sz="2400"/>
          </a:p>
          <a:p>
            <a:pPr marL="285750" indent="-285750">
              <a:lnSpc>
                <a:spcPct val="150000"/>
              </a:lnSpc>
              <a:buFont typeface="Arial" panose="020B0604020202020204" pitchFamily="34" charset="0"/>
              <a:buChar char="•"/>
            </a:pPr>
            <a:r>
              <a:rPr lang="en-US" altLang="en-US" sz="2400"/>
              <a:t> the tourism management system aims to improve the overall experience for tourists visiting Kanyakumari, while also supporting the growth and development of the local tourism sector.</a:t>
            </a:r>
            <a:endParaRPr lang="en-US"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p:sp>
        <p:nvSpPr>
          <p:cNvPr id="3" name="Text Box 2"/>
          <p:cNvSpPr txBox="1"/>
          <p:nvPr/>
        </p:nvSpPr>
        <p:spPr>
          <a:xfrm>
            <a:off x="3702050" y="1283970"/>
            <a:ext cx="5080000" cy="675640"/>
          </a:xfrm>
          <a:prstGeom prst="rect">
            <a:avLst/>
          </a:prstGeom>
        </p:spPr>
        <p:txBody>
          <a:bodyPr>
            <a:spAutoFit/>
          </a:bodyPr>
          <a:p>
            <a:pPr marL="0" indent="0" algn="ctr" defTabSz="266700">
              <a:spcBef>
                <a:spcPct val="0"/>
              </a:spcBef>
              <a:spcAft>
                <a:spcPct val="0"/>
              </a:spcAft>
            </a:pPr>
            <a:r>
              <a:rPr sz="2400" b="1">
                <a:solidFill>
                  <a:schemeClr val="accent6">
                    <a:lumMod val="10000"/>
                  </a:schemeClr>
                </a:solidFill>
                <a:latin typeface="Times New Roman" panose="02020603050405020304"/>
                <a:ea typeface="等线"/>
              </a:rPr>
              <a:t>ISSUES TABLE</a:t>
            </a:r>
            <a:endParaRPr sz="2400" b="1">
              <a:solidFill>
                <a:schemeClr val="accent6">
                  <a:lumMod val="10000"/>
                </a:schemeClr>
              </a:solidFill>
              <a:latin typeface="Times New Roman" panose="02020603050405020304"/>
              <a:ea typeface="等线"/>
            </a:endParaRPr>
          </a:p>
          <a:p>
            <a:pPr marL="0" indent="0" algn="ctr" defTabSz="266700">
              <a:spcBef>
                <a:spcPct val="0"/>
              </a:spcBef>
              <a:spcAft>
                <a:spcPct val="0"/>
              </a:spcAft>
            </a:pPr>
            <a:r>
              <a:rPr sz="1400" b="1">
                <a:solidFill>
                  <a:schemeClr val="accent6">
                    <a:lumMod val="10000"/>
                  </a:schemeClr>
                </a:solidFill>
                <a:latin typeface="Times New Roman" panose="02020603050405020304"/>
                <a:ea typeface="等线"/>
              </a:rPr>
              <a:t> </a:t>
            </a:r>
            <a:endParaRPr sz="1400" b="1">
              <a:solidFill>
                <a:schemeClr val="accent6">
                  <a:lumMod val="10000"/>
                </a:schemeClr>
              </a:solidFill>
              <a:latin typeface="Times New Roman" panose="02020603050405020304"/>
              <a:ea typeface="等线"/>
            </a:endParaRPr>
          </a:p>
        </p:txBody>
      </p:sp>
      <p:graphicFrame>
        <p:nvGraphicFramePr>
          <p:cNvPr id="4" name="Table 3"/>
          <p:cNvGraphicFramePr/>
          <p:nvPr>
            <p:custDataLst>
              <p:tags r:id="rId1"/>
            </p:custDataLst>
          </p:nvPr>
        </p:nvGraphicFramePr>
        <p:xfrm>
          <a:off x="1513205" y="2140585"/>
          <a:ext cx="9164955" cy="3917950"/>
        </p:xfrm>
        <a:graphic>
          <a:graphicData uri="http://schemas.openxmlformats.org/drawingml/2006/table">
            <a:tbl>
              <a:tblPr/>
              <a:tblGrid>
                <a:gridCol w="3054985"/>
                <a:gridCol w="3054985"/>
                <a:gridCol w="3054985"/>
              </a:tblGrid>
              <a:tr h="723265">
                <a:tc>
                  <a:txBody>
                    <a:bodyPr/>
                    <a:p>
                      <a:pPr marL="0" indent="0" algn="ctr">
                        <a:spcBef>
                          <a:spcPct val="0"/>
                        </a:spcBef>
                        <a:spcAft>
                          <a:spcPct val="0"/>
                        </a:spcAft>
                      </a:pPr>
                      <a:r>
                        <a:rPr sz="2000" b="1">
                          <a:solidFill>
                            <a:schemeClr val="accent6">
                              <a:lumMod val="10000"/>
                            </a:schemeClr>
                          </a:solidFill>
                          <a:latin typeface="Times New Roman" panose="02020603050405020304"/>
                          <a:ea typeface="等线"/>
                        </a:rPr>
                        <a:t>FIELD NAME</a:t>
                      </a:r>
                      <a:endParaRPr sz="20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b="1">
                          <a:solidFill>
                            <a:schemeClr val="accent6">
                              <a:lumMod val="10000"/>
                            </a:schemeClr>
                          </a:solidFill>
                          <a:latin typeface="Times New Roman" panose="02020603050405020304"/>
                          <a:ea typeface="等线"/>
                        </a:rPr>
                        <a:t>DATA TYPE</a:t>
                      </a:r>
                      <a:endParaRPr sz="20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b="1">
                          <a:solidFill>
                            <a:schemeClr val="accent6">
                              <a:lumMod val="10000"/>
                            </a:schemeClr>
                          </a:solidFill>
                          <a:latin typeface="Times New Roman" panose="02020603050405020304"/>
                          <a:ea typeface="等线"/>
                        </a:rPr>
                        <a:t>DESCRIPTION</a:t>
                      </a:r>
                      <a:endParaRPr sz="20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29895">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ID</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NUMBER</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ID</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30530">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USER NAME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TEXT</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USER NAME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29895">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ISSUE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TEXT</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ISSUE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30530">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DESCRIPTION</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TEXT</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DESCRIPTION</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30530">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POSTINGDATE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TEXT</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POSTINGDATE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29895">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ADMIN REMARK</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TEXT</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ADMIN REMARK</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13410">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ADMIN REMARK DATE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TEXT</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ADMIN REMARK DATE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5" name="Text Box 4"/>
          <p:cNvSpPr txBox="1"/>
          <p:nvPr/>
        </p:nvSpPr>
        <p:spPr>
          <a:xfrm>
            <a:off x="3556000" y="4655820"/>
            <a:ext cx="5080000" cy="583565"/>
          </a:xfrm>
          <a:prstGeom prst="rect">
            <a:avLst/>
          </a:prstGeom>
        </p:spPr>
        <p:txBody>
          <a:bodyPr>
            <a:spAutoFit/>
          </a:bodyPr>
          <a:p>
            <a:endParaRPr>
              <a:solidFill>
                <a:schemeClr val="accent6">
                  <a:lumMod val="10000"/>
                </a:schemeClr>
              </a:solidFill>
            </a:endParaRPr>
          </a:p>
          <a:p>
            <a:pPr marL="0" indent="0" algn="just" defTabSz="266700">
              <a:spcBef>
                <a:spcPct val="0"/>
              </a:spcBef>
              <a:spcAft>
                <a:spcPct val="0"/>
              </a:spcAft>
            </a:pPr>
            <a:r>
              <a:rPr sz="1400" b="1">
                <a:solidFill>
                  <a:schemeClr val="accent6">
                    <a:lumMod val="10000"/>
                  </a:schemeClr>
                </a:solidFill>
                <a:latin typeface="Times New Roman" panose="02020603050405020304"/>
                <a:ea typeface="等线"/>
              </a:rPr>
              <a:t> </a:t>
            </a:r>
            <a:endParaRPr sz="1400" b="1">
              <a:solidFill>
                <a:schemeClr val="accent6">
                  <a:lumMod val="10000"/>
                </a:schemeClr>
              </a:solidFill>
              <a:latin typeface="Times New Roman" panose="02020603050405020304"/>
              <a:ea typeface="等线"/>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p:sp>
        <p:nvSpPr>
          <p:cNvPr id="3" name="Text Box 2"/>
          <p:cNvSpPr txBox="1"/>
          <p:nvPr/>
        </p:nvSpPr>
        <p:spPr>
          <a:xfrm>
            <a:off x="1198880" y="1026795"/>
            <a:ext cx="9457690" cy="675640"/>
          </a:xfrm>
          <a:prstGeom prst="rect">
            <a:avLst/>
          </a:prstGeom>
        </p:spPr>
        <p:txBody>
          <a:bodyPr wrap="square">
            <a:spAutoFit/>
          </a:bodyPr>
          <a:p>
            <a:pPr marL="0" indent="0" algn="ctr" defTabSz="266700">
              <a:spcBef>
                <a:spcPct val="0"/>
              </a:spcBef>
              <a:spcAft>
                <a:spcPct val="0"/>
              </a:spcAft>
            </a:pPr>
            <a:r>
              <a:rPr sz="2400" b="1">
                <a:solidFill>
                  <a:schemeClr val="accent6">
                    <a:lumMod val="10000"/>
                  </a:schemeClr>
                </a:solidFill>
                <a:latin typeface="Times New Roman" panose="02020603050405020304"/>
                <a:ea typeface="等线"/>
              </a:rPr>
              <a:t>USER TABLE</a:t>
            </a:r>
            <a:endParaRPr sz="2400" b="1">
              <a:solidFill>
                <a:schemeClr val="accent6">
                  <a:lumMod val="10000"/>
                </a:schemeClr>
              </a:solidFill>
              <a:latin typeface="Times New Roman" panose="02020603050405020304"/>
              <a:ea typeface="等线"/>
            </a:endParaRPr>
          </a:p>
          <a:p>
            <a:pPr marL="0" indent="0" defTabSz="266700">
              <a:spcBef>
                <a:spcPct val="0"/>
              </a:spcBef>
              <a:spcAft>
                <a:spcPct val="0"/>
              </a:spcAft>
            </a:pPr>
            <a:r>
              <a:rPr sz="1400" b="1">
                <a:latin typeface="Times New Roman" panose="02020603050405020304"/>
                <a:ea typeface="等线"/>
              </a:rPr>
              <a:t> </a:t>
            </a:r>
            <a:endParaRPr sz="1400" b="1">
              <a:latin typeface="Times New Roman" panose="02020603050405020304"/>
              <a:ea typeface="等线"/>
            </a:endParaRPr>
          </a:p>
        </p:txBody>
      </p:sp>
      <p:graphicFrame>
        <p:nvGraphicFramePr>
          <p:cNvPr id="4" name="Table 3"/>
          <p:cNvGraphicFramePr/>
          <p:nvPr>
            <p:custDataLst>
              <p:tags r:id="rId1"/>
            </p:custDataLst>
          </p:nvPr>
        </p:nvGraphicFramePr>
        <p:xfrm>
          <a:off x="1113790" y="1772920"/>
          <a:ext cx="9810750" cy="4432935"/>
        </p:xfrm>
        <a:graphic>
          <a:graphicData uri="http://schemas.openxmlformats.org/drawingml/2006/table">
            <a:tbl>
              <a:tblPr/>
              <a:tblGrid>
                <a:gridCol w="3270250"/>
                <a:gridCol w="3270250"/>
                <a:gridCol w="3270250"/>
              </a:tblGrid>
              <a:tr h="517525">
                <a:tc>
                  <a:txBody>
                    <a:bodyPr/>
                    <a:p>
                      <a:pPr marL="0" indent="0" algn="ctr">
                        <a:spcBef>
                          <a:spcPct val="0"/>
                        </a:spcBef>
                        <a:spcAft>
                          <a:spcPct val="0"/>
                        </a:spcAft>
                      </a:pPr>
                      <a:r>
                        <a:rPr sz="2000" b="1">
                          <a:solidFill>
                            <a:schemeClr val="accent6">
                              <a:lumMod val="10000"/>
                            </a:schemeClr>
                          </a:solidFill>
                          <a:latin typeface="Times New Roman" panose="02020603050405020304"/>
                          <a:ea typeface="等线"/>
                        </a:rPr>
                        <a:t>FIELD NAME</a:t>
                      </a:r>
                      <a:r>
                        <a:rPr lang="en-IN" sz="2000" b="1">
                          <a:solidFill>
                            <a:schemeClr val="accent6">
                              <a:lumMod val="10000"/>
                            </a:schemeClr>
                          </a:solidFill>
                          <a:latin typeface="Times New Roman" panose="02020603050405020304"/>
                          <a:ea typeface="等线"/>
                        </a:rPr>
                        <a:t> </a:t>
                      </a:r>
                      <a:endParaRPr lang="en-IN" sz="20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b="1">
                          <a:solidFill>
                            <a:schemeClr val="accent6">
                              <a:lumMod val="10000"/>
                            </a:schemeClr>
                          </a:solidFill>
                          <a:latin typeface="Times New Roman" panose="02020603050405020304"/>
                          <a:ea typeface="等线"/>
                        </a:rPr>
                        <a:t>DATA TYPE</a:t>
                      </a:r>
                      <a:endParaRPr sz="20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b="1">
                          <a:solidFill>
                            <a:schemeClr val="accent6">
                              <a:lumMod val="10000"/>
                            </a:schemeClr>
                          </a:solidFill>
                          <a:latin typeface="Times New Roman" panose="02020603050405020304"/>
                          <a:ea typeface="等线"/>
                        </a:rPr>
                        <a:t>DESCRIPTION</a:t>
                      </a:r>
                      <a:endParaRPr sz="20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2450">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ID</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NUMBER</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IDNUMBER</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3085">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FULLNAME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TEXT</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FULL NAME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3720">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MOBILE NUMBER</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NUMBER</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MOBILE NUMBER</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2450">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EMAIL ID</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TEXT</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EMAIL ID</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3085">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PASSWORD</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TEXT</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PASSWORD</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3085">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REGDATE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DATE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REGISTRATION DATE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7535">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UPDATION DATE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DATE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2000">
                          <a:solidFill>
                            <a:schemeClr val="accent6">
                              <a:lumMod val="10000"/>
                            </a:schemeClr>
                          </a:solidFill>
                          <a:latin typeface="Times New Roman" panose="02020603050405020304"/>
                          <a:ea typeface="等线"/>
                        </a:rPr>
                        <a:t>UPDATION DTAE</a:t>
                      </a:r>
                      <a:endParaRPr sz="20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p:sp>
        <p:nvSpPr>
          <p:cNvPr id="3" name="Text Box 2"/>
          <p:cNvSpPr txBox="1"/>
          <p:nvPr/>
        </p:nvSpPr>
        <p:spPr>
          <a:xfrm>
            <a:off x="3556000" y="581025"/>
            <a:ext cx="5080000" cy="521970"/>
          </a:xfrm>
          <a:prstGeom prst="rect">
            <a:avLst/>
          </a:prstGeom>
        </p:spPr>
        <p:txBody>
          <a:bodyPr>
            <a:noAutofit/>
          </a:bodyPr>
          <a:p>
            <a:pPr marL="0" indent="0" algn="ctr" defTabSz="266700">
              <a:spcBef>
                <a:spcPct val="0"/>
              </a:spcBef>
              <a:spcAft>
                <a:spcPct val="0"/>
              </a:spcAft>
            </a:pPr>
            <a:r>
              <a:rPr sz="2000" b="1">
                <a:solidFill>
                  <a:schemeClr val="accent6">
                    <a:lumMod val="10000"/>
                  </a:schemeClr>
                </a:solidFill>
                <a:latin typeface="Times New Roman" panose="02020603050405020304"/>
                <a:ea typeface="等线"/>
              </a:rPr>
              <a:t>ENQUIRY TABLE</a:t>
            </a:r>
            <a:endParaRPr sz="2000" b="1">
              <a:solidFill>
                <a:schemeClr val="accent6">
                  <a:lumMod val="10000"/>
                </a:schemeClr>
              </a:solidFill>
              <a:latin typeface="Times New Roman" panose="02020603050405020304"/>
              <a:ea typeface="等线"/>
            </a:endParaRPr>
          </a:p>
          <a:p>
            <a:pPr marL="0" indent="0" algn="ctr" defTabSz="266700">
              <a:spcBef>
                <a:spcPct val="0"/>
              </a:spcBef>
              <a:spcAft>
                <a:spcPct val="0"/>
              </a:spcAft>
            </a:pPr>
            <a:r>
              <a:rPr sz="1400" b="1">
                <a:latin typeface="Times New Roman" panose="02020603050405020304"/>
                <a:ea typeface="等线"/>
              </a:rPr>
              <a:t> </a:t>
            </a:r>
            <a:endParaRPr sz="1400" b="1">
              <a:latin typeface="Times New Roman" panose="02020603050405020304"/>
              <a:ea typeface="等线"/>
            </a:endParaRPr>
          </a:p>
        </p:txBody>
      </p:sp>
      <p:graphicFrame>
        <p:nvGraphicFramePr>
          <p:cNvPr id="4" name="Table 3"/>
          <p:cNvGraphicFramePr/>
          <p:nvPr>
            <p:custDataLst>
              <p:tags r:id="rId1"/>
            </p:custDataLst>
          </p:nvPr>
        </p:nvGraphicFramePr>
        <p:xfrm>
          <a:off x="750570" y="1102995"/>
          <a:ext cx="10589260" cy="3277235"/>
        </p:xfrm>
        <a:graphic>
          <a:graphicData uri="http://schemas.openxmlformats.org/drawingml/2006/table">
            <a:tbl>
              <a:tblPr/>
              <a:tblGrid>
                <a:gridCol w="3528060"/>
                <a:gridCol w="3530600"/>
                <a:gridCol w="3530600"/>
              </a:tblGrid>
              <a:tr h="789940">
                <a:tc>
                  <a:txBody>
                    <a:bodyPr/>
                    <a:p>
                      <a:pPr marL="0" indent="0" algn="ctr">
                        <a:spcBef>
                          <a:spcPct val="0"/>
                        </a:spcBef>
                        <a:spcAft>
                          <a:spcPct val="0"/>
                        </a:spcAft>
                      </a:pPr>
                      <a:r>
                        <a:rPr sz="1800" b="1">
                          <a:solidFill>
                            <a:schemeClr val="accent6">
                              <a:lumMod val="10000"/>
                            </a:schemeClr>
                          </a:solidFill>
                          <a:latin typeface="Times New Roman" panose="02020603050405020304"/>
                          <a:ea typeface="等线"/>
                        </a:rPr>
                        <a:t>FIELD NAME</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b="1">
                          <a:solidFill>
                            <a:schemeClr val="accent6">
                              <a:lumMod val="10000"/>
                            </a:schemeClr>
                          </a:solidFill>
                          <a:latin typeface="Times New Roman" panose="02020603050405020304"/>
                          <a:ea typeface="等线"/>
                        </a:rPr>
                        <a:t>DATA TYPE</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b="1">
                          <a:solidFill>
                            <a:schemeClr val="accent6">
                              <a:lumMod val="10000"/>
                            </a:schemeClr>
                          </a:solidFill>
                          <a:latin typeface="Times New Roman" panose="02020603050405020304"/>
                          <a:ea typeface="等线"/>
                        </a:rPr>
                        <a:t>DESCRIPTION</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08610">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NUMBER</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08610">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FULL NAME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FULL NAME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0924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EMAIL 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EMAIL 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08610">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MOBILE NUMBER</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NUMBER</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MOBILE NUMBER</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08610">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SUBJECT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SUBJECT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08610">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DESCRIPTION</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DESCRIPTION</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08610">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POSTING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POSTING DATE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26390">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STATUS</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STATUS</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5" name="Text Box 4"/>
          <p:cNvSpPr txBox="1"/>
          <p:nvPr/>
        </p:nvSpPr>
        <p:spPr>
          <a:xfrm>
            <a:off x="5117465" y="4523740"/>
            <a:ext cx="2259965" cy="497205"/>
          </a:xfrm>
          <a:prstGeom prst="rect">
            <a:avLst/>
          </a:prstGeom>
        </p:spPr>
        <p:txBody>
          <a:bodyPr>
            <a:noAutofit/>
          </a:bodyPr>
          <a:p>
            <a:r>
              <a:rPr b="1">
                <a:solidFill>
                  <a:schemeClr val="accent6">
                    <a:lumMod val="10000"/>
                  </a:schemeClr>
                </a:solidFill>
                <a:latin typeface="Times New Roman" panose="02020603050405020304"/>
                <a:ea typeface="等线"/>
                <a:sym typeface="+mn-ea"/>
              </a:rPr>
              <a:t>PAGES TABLE</a:t>
            </a:r>
            <a:endParaRPr b="1">
              <a:solidFill>
                <a:schemeClr val="accent6">
                  <a:lumMod val="10000"/>
                </a:schemeClr>
              </a:solidFill>
              <a:latin typeface="Times New Roman" panose="02020603050405020304"/>
              <a:ea typeface="等线"/>
            </a:endParaRPr>
          </a:p>
          <a:p/>
          <a:p>
            <a:pPr marL="0" indent="0" algn="just" defTabSz="266700">
              <a:spcBef>
                <a:spcPct val="0"/>
              </a:spcBef>
              <a:spcAft>
                <a:spcPct val="0"/>
              </a:spcAft>
            </a:pPr>
            <a:r>
              <a:rPr sz="1400" b="1">
                <a:latin typeface="Times New Roman" panose="02020603050405020304"/>
                <a:ea typeface="等线"/>
              </a:rPr>
              <a:t> </a:t>
            </a:r>
            <a:endParaRPr sz="1400" b="1">
              <a:latin typeface="Times New Roman" panose="02020603050405020304"/>
              <a:ea typeface="等线"/>
            </a:endParaRPr>
          </a:p>
          <a:p>
            <a:pPr marL="0" indent="2045970" algn="just" defTabSz="266700">
              <a:spcBef>
                <a:spcPct val="0"/>
              </a:spcBef>
              <a:spcAft>
                <a:spcPct val="0"/>
              </a:spcAft>
            </a:pPr>
            <a:r>
              <a:rPr sz="1400" b="1">
                <a:latin typeface="Times New Roman" panose="02020603050405020304"/>
                <a:ea typeface="等线"/>
              </a:rPr>
              <a:t> </a:t>
            </a:r>
            <a:endParaRPr sz="1400" b="1">
              <a:latin typeface="Times New Roman" panose="02020603050405020304"/>
              <a:ea typeface="等线"/>
            </a:endParaRPr>
          </a:p>
          <a:p>
            <a:pPr marL="0" indent="0" algn="ctr" defTabSz="266700">
              <a:spcBef>
                <a:spcPct val="0"/>
              </a:spcBef>
              <a:spcAft>
                <a:spcPct val="0"/>
              </a:spcAft>
            </a:pPr>
            <a:r>
              <a:rPr sz="1400" b="1">
                <a:latin typeface="Times New Roman" panose="02020603050405020304"/>
                <a:ea typeface="等线"/>
              </a:rPr>
              <a:t> </a:t>
            </a:r>
            <a:endParaRPr sz="1400" b="1">
              <a:latin typeface="Times New Roman" panose="02020603050405020304"/>
              <a:ea typeface="等线"/>
            </a:endParaRPr>
          </a:p>
        </p:txBody>
      </p:sp>
      <p:graphicFrame>
        <p:nvGraphicFramePr>
          <p:cNvPr id="6" name="Table 5"/>
          <p:cNvGraphicFramePr/>
          <p:nvPr>
            <p:custDataLst>
              <p:tags r:id="rId2"/>
            </p:custDataLst>
          </p:nvPr>
        </p:nvGraphicFramePr>
        <p:xfrm>
          <a:off x="750570" y="5020945"/>
          <a:ext cx="10588625" cy="1766570"/>
        </p:xfrm>
        <a:graphic>
          <a:graphicData uri="http://schemas.openxmlformats.org/drawingml/2006/table">
            <a:tbl>
              <a:tblPr/>
              <a:tblGrid>
                <a:gridCol w="3528060"/>
                <a:gridCol w="3529965"/>
                <a:gridCol w="3530600"/>
              </a:tblGrid>
              <a:tr h="417195">
                <a:tc>
                  <a:txBody>
                    <a:bodyPr/>
                    <a:p>
                      <a:pPr marL="0" indent="0" algn="ctr">
                        <a:spcBef>
                          <a:spcPct val="0"/>
                        </a:spcBef>
                        <a:spcAft>
                          <a:spcPct val="0"/>
                        </a:spcAft>
                      </a:pPr>
                      <a:r>
                        <a:rPr sz="1800" b="1">
                          <a:solidFill>
                            <a:schemeClr val="accent6">
                              <a:lumMod val="10000"/>
                            </a:schemeClr>
                          </a:solidFill>
                          <a:latin typeface="Times New Roman" panose="02020603050405020304"/>
                          <a:ea typeface="等线"/>
                        </a:rPr>
                        <a:t>FIELD NAME</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b="1">
                          <a:solidFill>
                            <a:schemeClr val="accent6">
                              <a:lumMod val="10000"/>
                            </a:schemeClr>
                          </a:solidFill>
                          <a:latin typeface="Times New Roman" panose="02020603050405020304"/>
                          <a:ea typeface="等线"/>
                        </a:rPr>
                        <a:t>DATA TYPE</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b="1">
                          <a:solidFill>
                            <a:schemeClr val="accent6">
                              <a:lumMod val="10000"/>
                            </a:schemeClr>
                          </a:solidFill>
                          <a:latin typeface="Times New Roman" panose="02020603050405020304"/>
                          <a:ea typeface="等线"/>
                        </a:rPr>
                        <a:t>DESCRIPTION</a:t>
                      </a:r>
                      <a:endParaRPr sz="1800" b="1">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3370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NUMBER</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ID</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3243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TYPE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TYPE</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3235">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DETAILS</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TEXT</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sz="1800">
                          <a:solidFill>
                            <a:schemeClr val="accent6">
                              <a:lumMod val="10000"/>
                            </a:schemeClr>
                          </a:solidFill>
                          <a:latin typeface="Times New Roman" panose="02020603050405020304"/>
                          <a:ea typeface="等线"/>
                        </a:rPr>
                        <a:t>DETAILS</a:t>
                      </a:r>
                      <a:endParaRPr sz="1800">
                        <a:solidFill>
                          <a:schemeClr val="accent6">
                            <a:lumMod val="10000"/>
                          </a:schemeClr>
                        </a:solidFill>
                        <a:latin typeface="Times New Roman" panose="02020603050405020304"/>
                        <a:ea typeface="等线"/>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023"/>
          <p:cNvPicPr>
            <a:picLocks noChangeAspect="1"/>
          </p:cNvPicPr>
          <p:nvPr/>
        </p:nvPicPr>
        <p:blipFill>
          <a:blip r:embed="rId1"/>
          <a:stretch>
            <a:fillRect/>
          </a:stretch>
        </p:blipFill>
        <p:spPr>
          <a:xfrm>
            <a:off x="1343025" y="1910080"/>
            <a:ext cx="9760585" cy="4693285"/>
          </a:xfrm>
          <a:prstGeom prst="rect">
            <a:avLst/>
          </a:prstGeom>
        </p:spPr>
      </p:pic>
      <p:sp>
        <p:nvSpPr>
          <p:cNvPr id="4" name="Text Box 3"/>
          <p:cNvSpPr txBox="1"/>
          <p:nvPr/>
        </p:nvSpPr>
        <p:spPr>
          <a:xfrm>
            <a:off x="2049145" y="351155"/>
            <a:ext cx="8094345" cy="799465"/>
          </a:xfrm>
          <a:prstGeom prst="rect">
            <a:avLst/>
          </a:prstGeom>
          <a:noFill/>
        </p:spPr>
        <p:txBody>
          <a:bodyPr wrap="square" rtlCol="0">
            <a:noAutofit/>
          </a:bodyPr>
          <a:p>
            <a:pPr algn="ctr"/>
            <a:r>
              <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SYSTEM IMPLEMENTATION</a:t>
            </a:r>
            <a:endPar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
        <p:nvSpPr>
          <p:cNvPr id="2" name="Text Box 1"/>
          <p:cNvSpPr txBox="1"/>
          <p:nvPr/>
        </p:nvSpPr>
        <p:spPr>
          <a:xfrm>
            <a:off x="1343025" y="1330960"/>
            <a:ext cx="4064000" cy="398780"/>
          </a:xfrm>
          <a:prstGeom prst="rect">
            <a:avLst/>
          </a:prstGeom>
          <a:noFill/>
        </p:spPr>
        <p:txBody>
          <a:bodyPr wrap="square" rtlCol="0">
            <a:spAutoFit/>
          </a:bodyPr>
          <a:p>
            <a:r>
              <a:rPr lang="en-IN" altLang="en-US" sz="2000" b="1"/>
              <a:t>Home page</a:t>
            </a:r>
            <a:endParaRPr lang="en-IN" altLang="en-US" sz="20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204"/>
          <p:cNvPicPr>
            <a:picLocks noChangeAspect="1"/>
          </p:cNvPicPr>
          <p:nvPr/>
        </p:nvPicPr>
        <p:blipFill>
          <a:blip r:embed="rId1"/>
          <a:srcRect l="29984" t="13734" r="30109" b="22257"/>
          <a:stretch>
            <a:fillRect/>
          </a:stretch>
        </p:blipFill>
        <p:spPr>
          <a:xfrm>
            <a:off x="0" y="1992630"/>
            <a:ext cx="4865370" cy="3619500"/>
          </a:xfrm>
          <a:prstGeom prst="rect">
            <a:avLst/>
          </a:prstGeom>
        </p:spPr>
      </p:pic>
      <p:pic>
        <p:nvPicPr>
          <p:cNvPr id="5" name="Picture 4" descr="Screenshot 2025-03-06 223300"/>
          <p:cNvPicPr>
            <a:picLocks noChangeAspect="1"/>
          </p:cNvPicPr>
          <p:nvPr/>
        </p:nvPicPr>
        <p:blipFill>
          <a:blip r:embed="rId2"/>
          <a:stretch>
            <a:fillRect/>
          </a:stretch>
        </p:blipFill>
        <p:spPr>
          <a:xfrm>
            <a:off x="5014595" y="1596390"/>
            <a:ext cx="6929120" cy="4895215"/>
          </a:xfrm>
          <a:prstGeom prst="rect">
            <a:avLst/>
          </a:prstGeom>
        </p:spPr>
      </p:pic>
      <p:sp>
        <p:nvSpPr>
          <p:cNvPr id="6" name="Text Box 5"/>
          <p:cNvSpPr txBox="1"/>
          <p:nvPr/>
        </p:nvSpPr>
        <p:spPr>
          <a:xfrm>
            <a:off x="3108325" y="414655"/>
            <a:ext cx="7368540" cy="848995"/>
          </a:xfrm>
          <a:prstGeom prst="rect">
            <a:avLst/>
          </a:prstGeom>
          <a:noFill/>
        </p:spPr>
        <p:txBody>
          <a:bodyPr wrap="square" rtlCol="0">
            <a:noAutofit/>
          </a:bodyPr>
          <a:p>
            <a:r>
              <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ADMIN DASH BORD</a:t>
            </a:r>
            <a:endPar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135"/>
          <p:cNvPicPr>
            <a:picLocks noChangeAspect="1"/>
          </p:cNvPicPr>
          <p:nvPr/>
        </p:nvPicPr>
        <p:blipFill>
          <a:blip r:embed="rId1"/>
          <a:srcRect l="32276" t="3279" r="32412" b="50000"/>
          <a:stretch>
            <a:fillRect/>
          </a:stretch>
        </p:blipFill>
        <p:spPr>
          <a:xfrm>
            <a:off x="426720" y="1410970"/>
            <a:ext cx="5280660" cy="4399915"/>
          </a:xfrm>
          <a:prstGeom prst="rect">
            <a:avLst/>
          </a:prstGeom>
        </p:spPr>
      </p:pic>
      <p:pic>
        <p:nvPicPr>
          <p:cNvPr id="5" name="Picture 4" descr="Screenshot 2025-03-06 223101"/>
          <p:cNvPicPr>
            <a:picLocks noChangeAspect="1"/>
          </p:cNvPicPr>
          <p:nvPr/>
        </p:nvPicPr>
        <p:blipFill>
          <a:blip r:embed="rId2"/>
          <a:srcRect l="32511" t="4590" r="32785" b="40743"/>
          <a:stretch>
            <a:fillRect/>
          </a:stretch>
        </p:blipFill>
        <p:spPr>
          <a:xfrm>
            <a:off x="6141085" y="1410970"/>
            <a:ext cx="5680710" cy="4399915"/>
          </a:xfrm>
          <a:prstGeom prst="rect">
            <a:avLst/>
          </a:prstGeom>
        </p:spPr>
      </p:pic>
      <p:sp>
        <p:nvSpPr>
          <p:cNvPr id="6" name="Text Box 5"/>
          <p:cNvSpPr txBox="1"/>
          <p:nvPr/>
        </p:nvSpPr>
        <p:spPr>
          <a:xfrm>
            <a:off x="3404235" y="270510"/>
            <a:ext cx="7656830" cy="915670"/>
          </a:xfrm>
          <a:prstGeom prst="rect">
            <a:avLst/>
          </a:prstGeom>
          <a:noFill/>
        </p:spPr>
        <p:txBody>
          <a:bodyPr wrap="square" rtlCol="0">
            <a:noAutofit/>
          </a:bodyPr>
          <a:p>
            <a:r>
              <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SIGNIN AND SIGNUP PAGE</a:t>
            </a:r>
            <a:endPar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335"/>
          <p:cNvPicPr>
            <a:picLocks noChangeAspect="1"/>
          </p:cNvPicPr>
          <p:nvPr/>
        </p:nvPicPr>
        <p:blipFill>
          <a:blip r:embed="rId1"/>
          <a:stretch>
            <a:fillRect/>
          </a:stretch>
        </p:blipFill>
        <p:spPr>
          <a:xfrm>
            <a:off x="293370" y="1390015"/>
            <a:ext cx="11579860" cy="5309235"/>
          </a:xfrm>
          <a:prstGeom prst="rect">
            <a:avLst/>
          </a:prstGeom>
        </p:spPr>
      </p:pic>
      <p:sp>
        <p:nvSpPr>
          <p:cNvPr id="4" name="Text Box 3"/>
          <p:cNvSpPr txBox="1"/>
          <p:nvPr/>
        </p:nvSpPr>
        <p:spPr>
          <a:xfrm>
            <a:off x="3042920" y="375920"/>
            <a:ext cx="7524115" cy="600710"/>
          </a:xfrm>
          <a:prstGeom prst="rect">
            <a:avLst/>
          </a:prstGeom>
          <a:noFill/>
        </p:spPr>
        <p:txBody>
          <a:bodyPr wrap="square" rtlCol="0">
            <a:noAutofit/>
          </a:bodyPr>
          <a:p>
            <a:r>
              <a:rPr lang="en-IN" altLang="en-US" sz="32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CREATING PACKAGES</a:t>
            </a:r>
            <a:endParaRPr lang="en-IN" altLang="en-US" sz="32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406"/>
          <p:cNvPicPr>
            <a:picLocks noChangeAspect="1"/>
          </p:cNvPicPr>
          <p:nvPr/>
        </p:nvPicPr>
        <p:blipFill>
          <a:blip r:embed="rId1"/>
          <a:stretch>
            <a:fillRect/>
          </a:stretch>
        </p:blipFill>
        <p:spPr>
          <a:xfrm>
            <a:off x="382270" y="1477645"/>
            <a:ext cx="11523345" cy="5237480"/>
          </a:xfrm>
          <a:prstGeom prst="rect">
            <a:avLst/>
          </a:prstGeom>
        </p:spPr>
      </p:pic>
      <p:sp>
        <p:nvSpPr>
          <p:cNvPr id="4" name="Text Box 3"/>
          <p:cNvSpPr txBox="1"/>
          <p:nvPr/>
        </p:nvSpPr>
        <p:spPr>
          <a:xfrm>
            <a:off x="3967480" y="398145"/>
            <a:ext cx="7938135" cy="849630"/>
          </a:xfrm>
          <a:prstGeom prst="rect">
            <a:avLst/>
          </a:prstGeom>
          <a:noFill/>
        </p:spPr>
        <p:txBody>
          <a:bodyPr wrap="square" rtlCol="0">
            <a:noAutofit/>
          </a:bodyPr>
          <a:p>
            <a:r>
              <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MANAGE PACKAGES</a:t>
            </a:r>
            <a:endPar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439"/>
          <p:cNvPicPr>
            <a:picLocks noChangeAspect="1"/>
          </p:cNvPicPr>
          <p:nvPr/>
        </p:nvPicPr>
        <p:blipFill>
          <a:blip r:embed="rId1"/>
          <a:stretch>
            <a:fillRect/>
          </a:stretch>
        </p:blipFill>
        <p:spPr>
          <a:xfrm>
            <a:off x="437515" y="1407160"/>
            <a:ext cx="11316970" cy="5323840"/>
          </a:xfrm>
          <a:prstGeom prst="rect">
            <a:avLst/>
          </a:prstGeom>
        </p:spPr>
      </p:pic>
      <p:sp>
        <p:nvSpPr>
          <p:cNvPr id="4" name="Text Box 3"/>
          <p:cNvSpPr txBox="1"/>
          <p:nvPr/>
        </p:nvSpPr>
        <p:spPr>
          <a:xfrm>
            <a:off x="4568825" y="347980"/>
            <a:ext cx="7623175" cy="716915"/>
          </a:xfrm>
          <a:prstGeom prst="rect">
            <a:avLst/>
          </a:prstGeom>
          <a:noFill/>
        </p:spPr>
        <p:txBody>
          <a:bodyPr wrap="square" rtlCol="0">
            <a:noAutofit/>
          </a:bodyPr>
          <a:p>
            <a:r>
              <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MANAGE USERS</a:t>
            </a:r>
            <a:endPar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508"/>
          <p:cNvPicPr>
            <a:picLocks noChangeAspect="1"/>
          </p:cNvPicPr>
          <p:nvPr/>
        </p:nvPicPr>
        <p:blipFill>
          <a:blip r:embed="rId1"/>
          <a:stretch>
            <a:fillRect/>
          </a:stretch>
        </p:blipFill>
        <p:spPr>
          <a:xfrm>
            <a:off x="405130" y="1500505"/>
            <a:ext cx="11381105" cy="5150485"/>
          </a:xfrm>
          <a:prstGeom prst="rect">
            <a:avLst/>
          </a:prstGeom>
        </p:spPr>
      </p:pic>
      <p:sp>
        <p:nvSpPr>
          <p:cNvPr id="4" name="Text Box 3"/>
          <p:cNvSpPr txBox="1"/>
          <p:nvPr/>
        </p:nvSpPr>
        <p:spPr>
          <a:xfrm>
            <a:off x="4247515" y="286385"/>
            <a:ext cx="6908165" cy="632460"/>
          </a:xfrm>
          <a:prstGeom prst="rect">
            <a:avLst/>
          </a:prstGeom>
          <a:noFill/>
        </p:spPr>
        <p:txBody>
          <a:bodyPr wrap="square" rtlCol="0">
            <a:noAutofit/>
          </a:bodyPr>
          <a:p>
            <a:r>
              <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MANAGE BOOKING</a:t>
            </a:r>
            <a:endPar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effectLst>
                  <a:glow rad="228600">
                    <a:schemeClr val="accent6">
                      <a:satMod val="175000"/>
                      <a:alpha val="40000"/>
                    </a:schemeClr>
                  </a:glow>
                  <a:outerShdw blurRad="38100" dist="38100" dir="2700000" algn="tl">
                    <a:srgbClr val="000000">
                      <a:alpha val="43137"/>
                    </a:srgbClr>
                  </a:outerShdw>
                  <a:reflection blurRad="6350" stA="55000" endA="50" endPos="85000" dist="60007" dir="5400000" sy="-100000" algn="bl" rotWithShape="0"/>
                </a:effectLst>
              </a:rPr>
              <a:t>PROJECT PROFILE</a:t>
            </a:r>
            <a:endParaRPr lang="en-IN" altLang="en-US" b="1">
              <a:effectLst>
                <a:glow rad="228600">
                  <a:schemeClr val="accent6">
                    <a:satMod val="175000"/>
                    <a:alpha val="40000"/>
                  </a:schemeClr>
                </a:glow>
                <a:outerShdw blurRad="38100" dist="38100" dir="2700000" algn="tl">
                  <a:srgbClr val="000000">
                    <a:alpha val="43137"/>
                  </a:srgbClr>
                </a:outerShdw>
                <a:reflection blurRad="6350" stA="55000" endA="50" endPos="85000" dist="60007" dir="5400000" sy="-100000" algn="bl" rotWithShape="0"/>
              </a:effectLst>
            </a:endParaRPr>
          </a:p>
        </p:txBody>
      </p:sp>
      <p:pic>
        <p:nvPicPr>
          <p:cNvPr id="4" name="Content Placeholder 3" descr="aruvikkarai"/>
          <p:cNvPicPr>
            <a:picLocks noChangeAspect="1"/>
          </p:cNvPicPr>
          <p:nvPr>
            <p:ph idx="1"/>
          </p:nvPr>
        </p:nvPicPr>
        <p:blipFill>
          <a:blip r:embed="rId1">
            <a:alphaModFix amt="80000"/>
            <a:lum bright="-30000"/>
          </a:blip>
          <a:stretch>
            <a:fillRect/>
          </a:stretch>
        </p:blipFill>
        <p:spPr>
          <a:xfrm>
            <a:off x="0" y="1075055"/>
            <a:ext cx="12192000" cy="5890260"/>
          </a:xfrm>
          <a:prstGeom prst="rect">
            <a:avLst/>
          </a:prstGeom>
        </p:spPr>
      </p:pic>
      <p:sp>
        <p:nvSpPr>
          <p:cNvPr id="5" name="Text Box 4"/>
          <p:cNvSpPr txBox="1"/>
          <p:nvPr/>
        </p:nvSpPr>
        <p:spPr>
          <a:xfrm>
            <a:off x="0" y="1417955"/>
            <a:ext cx="12298045" cy="5440045"/>
          </a:xfrm>
          <a:prstGeom prst="rect">
            <a:avLst/>
          </a:prstGeom>
          <a:noFill/>
        </p:spPr>
        <p:txBody>
          <a:bodyPr wrap="square" rtlCol="0">
            <a:noAutofit/>
          </a:bodyPr>
          <a:p>
            <a:pPr marL="342900" indent="-342900">
              <a:lnSpc>
                <a:spcPct val="100000"/>
              </a:lnSpc>
              <a:buFont typeface="Arial" panose="020B0604020202020204" pitchFamily="34" charset="0"/>
              <a:buChar char="•"/>
            </a:pPr>
            <a:endParaRPr lang="en-US" altLang="en-US" sz="2400"/>
          </a:p>
          <a:p>
            <a:pPr marL="342900" indent="-342900">
              <a:lnSpc>
                <a:spcPct val="100000"/>
              </a:lnSpc>
              <a:buFont typeface="Arial" panose="020B0604020202020204" pitchFamily="34" charset="0"/>
              <a:buChar char="•"/>
            </a:pPr>
            <a:r>
              <a:rPr lang="en-US" altLang="en-US" sz="2400">
                <a:solidFill>
                  <a:schemeClr val="accent2"/>
                </a:solidFill>
              </a:rPr>
              <a:t>The Tourism Management System for Kanyakumari is an exceptionally sophisticated platform meticulously crafted to optimize the management of tourism-related activities through the effective utilization of PHP and MySQL database.</a:t>
            </a:r>
            <a:endParaRPr lang="en-US" altLang="en-US" sz="2400">
              <a:solidFill>
                <a:schemeClr val="accent2"/>
              </a:solidFill>
            </a:endParaRPr>
          </a:p>
          <a:p>
            <a:pPr marL="342900" indent="-342900">
              <a:lnSpc>
                <a:spcPct val="100000"/>
              </a:lnSpc>
              <a:buFont typeface="Arial" panose="020B0604020202020204" pitchFamily="34" charset="0"/>
              <a:buChar char="•"/>
            </a:pPr>
            <a:endParaRPr lang="en-US" altLang="en-US" sz="2400">
              <a:solidFill>
                <a:schemeClr val="accent2"/>
              </a:solidFill>
            </a:endParaRPr>
          </a:p>
          <a:p>
            <a:pPr marL="342900" indent="-342900">
              <a:lnSpc>
                <a:spcPct val="100000"/>
              </a:lnSpc>
              <a:buFont typeface="Arial" panose="020B0604020202020204" pitchFamily="34" charset="0"/>
              <a:buChar char="•"/>
            </a:pPr>
            <a:endParaRPr lang="en-US" altLang="en-US" sz="2400">
              <a:solidFill>
                <a:schemeClr val="accent2"/>
              </a:solidFill>
            </a:endParaRPr>
          </a:p>
          <a:p>
            <a:pPr marL="342900" indent="-342900">
              <a:lnSpc>
                <a:spcPct val="100000"/>
              </a:lnSpc>
              <a:buFont typeface="Arial" panose="020B0604020202020204" pitchFamily="34" charset="0"/>
              <a:buChar char="•"/>
            </a:pPr>
            <a:r>
              <a:rPr lang="en-US" altLang="en-US" sz="2400">
                <a:solidFill>
                  <a:schemeClr val="accent2"/>
                </a:solidFill>
              </a:rPr>
              <a:t> This innovative system is designed to offer an extensive array of features that significantly enhance the experience for both tourists and administrators.</a:t>
            </a:r>
            <a:endParaRPr lang="en-US" altLang="en-US" sz="2400">
              <a:solidFill>
                <a:schemeClr val="accent2"/>
              </a:solidFill>
            </a:endParaRPr>
          </a:p>
          <a:p>
            <a:pPr indent="0">
              <a:lnSpc>
                <a:spcPct val="100000"/>
              </a:lnSpc>
              <a:buFont typeface="Arial" panose="020B0604020202020204" pitchFamily="34" charset="0"/>
              <a:buNone/>
            </a:pPr>
            <a:endParaRPr lang="en-US" altLang="en-US" sz="2400">
              <a:solidFill>
                <a:schemeClr val="accent2"/>
              </a:solidFill>
            </a:endParaRPr>
          </a:p>
          <a:p>
            <a:pPr indent="0">
              <a:lnSpc>
                <a:spcPct val="100000"/>
              </a:lnSpc>
              <a:buFont typeface="Arial" panose="020B0604020202020204" pitchFamily="34" charset="0"/>
              <a:buNone/>
            </a:pPr>
            <a:endParaRPr lang="en-US" altLang="en-US" sz="2400">
              <a:solidFill>
                <a:schemeClr val="accent2"/>
              </a:solidFill>
            </a:endParaRPr>
          </a:p>
          <a:p>
            <a:pPr marL="342900" indent="-342900">
              <a:lnSpc>
                <a:spcPct val="100000"/>
              </a:lnSpc>
              <a:buFont typeface="Arial" panose="020B0604020202020204" pitchFamily="34" charset="0"/>
              <a:buChar char="•"/>
            </a:pPr>
            <a:r>
              <a:rPr lang="en-US" altLang="en-US" sz="2400">
                <a:solidFill>
                  <a:schemeClr val="accent2"/>
                </a:solidFill>
              </a:rPr>
              <a:t>The primary objectives of this project are to facilitate a seamless booking experience for tourists, enabling them to view and book a diverse range of tour packages, and to provide a secure, user-friendly interface for signing in and signing up.</a:t>
            </a:r>
            <a:endParaRPr lang="en-US" altLang="en-US" sz="2400">
              <a:solidFill>
                <a:schemeClr val="accent2"/>
              </a:solidFill>
            </a:endParaRPr>
          </a:p>
          <a:p>
            <a:pPr marL="342900" indent="-342900">
              <a:lnSpc>
                <a:spcPct val="100000"/>
              </a:lnSpc>
              <a:buFont typeface="Arial" panose="020B0604020202020204" pitchFamily="34" charset="0"/>
              <a:buChar char="•"/>
            </a:pPr>
            <a:endParaRPr lang="en-US" altLang="en-US" sz="2400">
              <a:solidFill>
                <a:schemeClr val="accent2"/>
              </a:solidFill>
            </a:endParaRPr>
          </a:p>
          <a:p>
            <a:endParaRPr lang="en-US" altLang="en-US" sz="240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535"/>
          <p:cNvPicPr>
            <a:picLocks noChangeAspect="1"/>
          </p:cNvPicPr>
          <p:nvPr/>
        </p:nvPicPr>
        <p:blipFill>
          <a:blip r:embed="rId1"/>
          <a:stretch>
            <a:fillRect/>
          </a:stretch>
        </p:blipFill>
        <p:spPr>
          <a:xfrm>
            <a:off x="358140" y="1496695"/>
            <a:ext cx="11476355" cy="5201920"/>
          </a:xfrm>
          <a:prstGeom prst="rect">
            <a:avLst/>
          </a:prstGeom>
        </p:spPr>
      </p:pic>
      <p:sp>
        <p:nvSpPr>
          <p:cNvPr id="4" name="Text Box 3"/>
          <p:cNvSpPr txBox="1"/>
          <p:nvPr/>
        </p:nvSpPr>
        <p:spPr>
          <a:xfrm>
            <a:off x="4400550" y="415290"/>
            <a:ext cx="7051675" cy="649605"/>
          </a:xfrm>
          <a:prstGeom prst="rect">
            <a:avLst/>
          </a:prstGeom>
          <a:noFill/>
        </p:spPr>
        <p:txBody>
          <a:bodyPr wrap="square" rtlCol="0">
            <a:noAutofit/>
          </a:bodyPr>
          <a:p>
            <a:r>
              <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MANAGE ISSUES</a:t>
            </a:r>
            <a:endPar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600"/>
          <p:cNvPicPr>
            <a:picLocks noChangeAspect="1"/>
          </p:cNvPicPr>
          <p:nvPr/>
        </p:nvPicPr>
        <p:blipFill>
          <a:blip r:embed="rId1"/>
          <a:stretch>
            <a:fillRect/>
          </a:stretch>
        </p:blipFill>
        <p:spPr>
          <a:xfrm>
            <a:off x="302895" y="1253490"/>
            <a:ext cx="11517630" cy="5414010"/>
          </a:xfrm>
          <a:prstGeom prst="rect">
            <a:avLst/>
          </a:prstGeom>
        </p:spPr>
      </p:pic>
      <p:sp>
        <p:nvSpPr>
          <p:cNvPr id="4" name="Text Box 3"/>
          <p:cNvSpPr txBox="1"/>
          <p:nvPr/>
        </p:nvSpPr>
        <p:spPr>
          <a:xfrm>
            <a:off x="4210050" y="348615"/>
            <a:ext cx="7069455" cy="683260"/>
          </a:xfrm>
          <a:prstGeom prst="rect">
            <a:avLst/>
          </a:prstGeom>
          <a:noFill/>
        </p:spPr>
        <p:txBody>
          <a:bodyPr wrap="square" rtlCol="0">
            <a:noAutofit/>
          </a:bodyPr>
          <a:p>
            <a:r>
              <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MANAGE ENQUIRIES</a:t>
            </a:r>
            <a:endPar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sp>
        <p:nvSpPr>
          <p:cNvPr id="5" name="Text Box 4"/>
          <p:cNvSpPr txBox="1"/>
          <p:nvPr/>
        </p:nvSpPr>
        <p:spPr>
          <a:xfrm>
            <a:off x="4330065" y="431165"/>
            <a:ext cx="7224395" cy="766445"/>
          </a:xfrm>
          <a:prstGeom prst="rect">
            <a:avLst/>
          </a:prstGeom>
          <a:noFill/>
        </p:spPr>
        <p:txBody>
          <a:bodyPr wrap="square" rtlCol="0">
            <a:noAutofit/>
          </a:bodyPr>
          <a:p>
            <a:r>
              <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PACKAGE LIST</a:t>
            </a:r>
            <a:endPar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pic>
        <p:nvPicPr>
          <p:cNvPr id="6" name="Picture 5"/>
          <p:cNvPicPr>
            <a:picLocks noChangeAspect="1"/>
          </p:cNvPicPr>
          <p:nvPr/>
        </p:nvPicPr>
        <p:blipFill>
          <a:blip r:embed="rId1"/>
          <a:stretch>
            <a:fillRect/>
          </a:stretch>
        </p:blipFill>
        <p:spPr>
          <a:xfrm>
            <a:off x="375285" y="1344295"/>
            <a:ext cx="11441430" cy="53701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pic>
        <p:nvPicPr>
          <p:cNvPr id="3" name="Picture 2" descr="Screenshot 2025-03-06 223844"/>
          <p:cNvPicPr>
            <a:picLocks noChangeAspect="1"/>
          </p:cNvPicPr>
          <p:nvPr/>
        </p:nvPicPr>
        <p:blipFill>
          <a:blip r:embed="rId1"/>
          <a:srcRect b="5123"/>
          <a:stretch>
            <a:fillRect/>
          </a:stretch>
        </p:blipFill>
        <p:spPr>
          <a:xfrm>
            <a:off x="390525" y="1560195"/>
            <a:ext cx="11410950" cy="5105400"/>
          </a:xfrm>
          <a:prstGeom prst="rect">
            <a:avLst/>
          </a:prstGeom>
        </p:spPr>
      </p:pic>
      <p:sp>
        <p:nvSpPr>
          <p:cNvPr id="4" name="Text Box 3"/>
          <p:cNvSpPr txBox="1"/>
          <p:nvPr/>
        </p:nvSpPr>
        <p:spPr>
          <a:xfrm>
            <a:off x="4268470" y="365125"/>
            <a:ext cx="6637020" cy="767080"/>
          </a:xfrm>
          <a:prstGeom prst="rect">
            <a:avLst/>
          </a:prstGeom>
          <a:noFill/>
        </p:spPr>
        <p:txBody>
          <a:bodyPr wrap="square" rtlCol="0">
            <a:noAutofit/>
          </a:bodyPr>
          <a:p>
            <a:r>
              <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PACKAGE DETAILS</a:t>
            </a:r>
            <a:endPar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folHlink"/>
            </a:gs>
            <a:gs pos="100000">
              <a:schemeClr val="bg1"/>
            </a:gs>
          </a:gsLst>
          <a:lin ang="5400000" scaled="1"/>
          <a:tileRect/>
        </a:gradFill>
        <a:effectLst/>
      </p:bgPr>
    </p:bg>
    <p:spTree>
      <p:nvGrpSpPr>
        <p:cNvPr id="1" name=""/>
        <p:cNvGrpSpPr/>
        <p:nvPr/>
      </p:nvGrpSpPr>
      <p:grpSpPr/>
      <p:sp>
        <p:nvSpPr>
          <p:cNvPr id="5" name="Text Box 4"/>
          <p:cNvSpPr txBox="1"/>
          <p:nvPr/>
        </p:nvSpPr>
        <p:spPr>
          <a:xfrm>
            <a:off x="3525520" y="530860"/>
            <a:ext cx="5530850" cy="706755"/>
          </a:xfrm>
          <a:prstGeom prst="rect">
            <a:avLst/>
          </a:prstGeom>
          <a:noFill/>
        </p:spPr>
        <p:txBody>
          <a:bodyPr wrap="square" rtlCol="0">
            <a:spAutoFit/>
          </a:bodyPr>
          <a:p>
            <a:r>
              <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ENQUIRY FORM</a:t>
            </a:r>
            <a:endParaRPr lang="en-IN" altLang="en-US" sz="40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pic>
        <p:nvPicPr>
          <p:cNvPr id="6" name="Picture 5"/>
          <p:cNvPicPr>
            <a:picLocks noChangeAspect="1"/>
          </p:cNvPicPr>
          <p:nvPr/>
        </p:nvPicPr>
        <p:blipFill>
          <a:blip r:embed="rId1"/>
          <a:stretch>
            <a:fillRect/>
          </a:stretch>
        </p:blipFill>
        <p:spPr>
          <a:xfrm>
            <a:off x="349885" y="1715135"/>
            <a:ext cx="11492230" cy="50171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muttom beach"/>
          <p:cNvPicPr>
            <a:picLocks noChangeAspect="1"/>
          </p:cNvPicPr>
          <p:nvPr/>
        </p:nvPicPr>
        <p:blipFill>
          <a:blip r:embed="rId1">
            <a:alphaModFix amt="60000"/>
            <a:lum bright="-48000"/>
          </a:blip>
          <a:stretch>
            <a:fillRect/>
          </a:stretch>
        </p:blipFill>
        <p:spPr>
          <a:xfrm>
            <a:off x="-635" y="1194435"/>
            <a:ext cx="12192635" cy="5664200"/>
          </a:xfrm>
          <a:prstGeom prst="rect">
            <a:avLst/>
          </a:prstGeom>
        </p:spPr>
      </p:pic>
      <p:sp>
        <p:nvSpPr>
          <p:cNvPr id="4" name="Text Box 3"/>
          <p:cNvSpPr txBox="1"/>
          <p:nvPr/>
        </p:nvSpPr>
        <p:spPr>
          <a:xfrm>
            <a:off x="3265805" y="326390"/>
            <a:ext cx="6344285" cy="1017270"/>
          </a:xfrm>
          <a:prstGeom prst="rect">
            <a:avLst/>
          </a:prstGeom>
          <a:noFill/>
        </p:spPr>
        <p:txBody>
          <a:bodyPr wrap="square" rtlCol="0">
            <a:noAutofit/>
          </a:bodyPr>
          <a:p>
            <a:r>
              <a:rPr lang="en-IN" altLang="en-US" sz="28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PROJECT DESCRIPTION MODULE</a:t>
            </a:r>
            <a:endParaRPr lang="en-IN" altLang="en-US" sz="28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sp>
        <p:nvSpPr>
          <p:cNvPr id="5" name="Text Box 4"/>
          <p:cNvSpPr txBox="1"/>
          <p:nvPr/>
        </p:nvSpPr>
        <p:spPr>
          <a:xfrm>
            <a:off x="573405" y="1729105"/>
            <a:ext cx="11189335" cy="4725035"/>
          </a:xfrm>
          <a:prstGeom prst="rect">
            <a:avLst/>
          </a:prstGeom>
          <a:noFill/>
        </p:spPr>
        <p:txBody>
          <a:bodyPr wrap="square" rtlCol="0">
            <a:noAutofit/>
          </a:bodyPr>
          <a:p>
            <a:r>
              <a:rPr lang="en-US" altLang="en-US" sz="2000" b="1"/>
              <a:t>ADMINISTRATOR MODULE</a:t>
            </a:r>
            <a:endParaRPr lang="en-US" altLang="en-US" sz="2000" b="1"/>
          </a:p>
          <a:p>
            <a:endParaRPr lang="en-US" altLang="en-US" sz="2000" b="1"/>
          </a:p>
          <a:p>
            <a:r>
              <a:rPr lang="en-US" altLang="en-US" sz="2000"/>
              <a:t>The Administrator Module is responsible for managing all aspects of the system, including travel packages, bookings, user management, and handling inquiries or complaints. The admin has full access to modify and maintain the system</a:t>
            </a:r>
            <a:r>
              <a:rPr lang="en-US" altLang="en-US"/>
              <a:t>.</a:t>
            </a:r>
            <a:endParaRPr lang="en-US" altLang="en-US"/>
          </a:p>
          <a:p>
            <a:endParaRPr lang="en-US"/>
          </a:p>
          <a:p>
            <a:r>
              <a:rPr lang="en-US" altLang="en-US" sz="2000" b="1"/>
              <a:t>USER (TRAVELER) MODULE</a:t>
            </a:r>
            <a:endParaRPr lang="en-US" altLang="en-US" sz="2000" b="1"/>
          </a:p>
          <a:p>
            <a:endParaRPr lang="en-US" altLang="en-US" sz="2000" b="1"/>
          </a:p>
          <a:p>
            <a:r>
              <a:rPr lang="en-US" altLang="en-US" sz="2000"/>
              <a:t> The User (Traveler) Module allows registered travelers to book and manage their trips efficiently. Users can maintain their profiles, book tours, and raise issues regarding their bookings.</a:t>
            </a:r>
            <a:endParaRPr lang="en-US" altLang="en-US" sz="2000"/>
          </a:p>
          <a:p>
            <a:endParaRPr lang="en-US" altLang="en-US"/>
          </a:p>
          <a:p>
            <a:r>
              <a:rPr lang="en-US" altLang="en-US" sz="2000" b="1"/>
              <a:t>GUEST USER MODULE</a:t>
            </a:r>
            <a:endParaRPr lang="en-US" altLang="en-US" sz="2000" b="1"/>
          </a:p>
          <a:p>
            <a:endParaRPr lang="en-US" altLang="en-US" sz="2400" b="1"/>
          </a:p>
          <a:p>
            <a:r>
              <a:rPr lang="en-US" altLang="en-US" sz="2000"/>
              <a:t>The Guest User Module allows visitors to explore the website, view available travel packages, and make inquiries without registration.</a:t>
            </a:r>
            <a:endParaRPr lang="en-US" altLang="en-US"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ext Box 1"/>
          <p:cNvSpPr txBox="1"/>
          <p:nvPr/>
        </p:nvSpPr>
        <p:spPr>
          <a:xfrm>
            <a:off x="5317490" y="592455"/>
            <a:ext cx="2980690" cy="583565"/>
          </a:xfrm>
          <a:prstGeom prst="rect">
            <a:avLst/>
          </a:prstGeom>
          <a:noFill/>
        </p:spPr>
        <p:txBody>
          <a:bodyPr wrap="square" rtlCol="0">
            <a:spAutoFit/>
          </a:bodyPr>
          <a:p>
            <a:r>
              <a:rPr lang="en-IN" altLang="en-US" sz="32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CONCLUSION</a:t>
            </a:r>
            <a:endParaRPr lang="en-IN" altLang="en-US" sz="32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pic>
        <p:nvPicPr>
          <p:cNvPr id="4" name="Picture 3" descr="vattakotai beach"/>
          <p:cNvPicPr>
            <a:picLocks noChangeAspect="1"/>
          </p:cNvPicPr>
          <p:nvPr/>
        </p:nvPicPr>
        <p:blipFill>
          <a:blip r:embed="rId1">
            <a:alphaModFix amt="60000"/>
            <a:lum bright="-24000"/>
          </a:blip>
          <a:stretch>
            <a:fillRect/>
          </a:stretch>
        </p:blipFill>
        <p:spPr>
          <a:xfrm>
            <a:off x="0" y="1574800"/>
            <a:ext cx="12192635" cy="5283200"/>
          </a:xfrm>
          <a:prstGeom prst="rect">
            <a:avLst/>
          </a:prstGeom>
        </p:spPr>
      </p:pic>
      <p:sp>
        <p:nvSpPr>
          <p:cNvPr id="5" name="Text Box 4"/>
          <p:cNvSpPr txBox="1"/>
          <p:nvPr/>
        </p:nvSpPr>
        <p:spPr>
          <a:xfrm>
            <a:off x="1019810" y="2493010"/>
            <a:ext cx="9832975" cy="2202180"/>
          </a:xfrm>
          <a:prstGeom prst="rect">
            <a:avLst/>
          </a:prstGeom>
          <a:noFill/>
        </p:spPr>
        <p:txBody>
          <a:bodyPr wrap="square" rtlCol="0">
            <a:noAutofit/>
          </a:bodyPr>
          <a:p>
            <a:pPr algn="ctr">
              <a:lnSpc>
                <a:spcPct val="150000"/>
              </a:lnSpc>
            </a:pPr>
            <a:r>
              <a:rPr lang="en-US" altLang="en-US" sz="2400"/>
              <a:t>The deployment of this software has significantly enhanced the efficiency of managing tourism activities in Kanyakumari. It simplifies data maintenance, streamlines administrative processes, and generates detailed reports that assist in informed decision-making. The system ensures that accurate and timely information is always accessible to both management and tourists.</a:t>
            </a:r>
            <a:endParaRPr lang="en-US"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chemeClr val="folHlink"/>
            </a:gs>
            <a:gs pos="100000">
              <a:schemeClr val="bg1"/>
            </a:gs>
          </a:gsLst>
          <a:lin ang="5400000" scaled="0"/>
        </a:gradFill>
        <a:effectLst/>
      </p:bgPr>
    </p:bg>
    <p:spTree>
      <p:nvGrpSpPr>
        <p:cNvPr id="1" name=""/>
        <p:cNvGrpSpPr/>
        <p:nvPr/>
      </p:nvGrpSpPr>
      <p:grpSpPr/>
      <p:sp>
        <p:nvSpPr>
          <p:cNvPr id="3" name="Text Box 2"/>
          <p:cNvSpPr txBox="1"/>
          <p:nvPr/>
        </p:nvSpPr>
        <p:spPr>
          <a:xfrm>
            <a:off x="3261360" y="592455"/>
            <a:ext cx="6613525" cy="902335"/>
          </a:xfrm>
          <a:prstGeom prst="rect">
            <a:avLst/>
          </a:prstGeom>
          <a:noFill/>
        </p:spPr>
        <p:txBody>
          <a:bodyPr wrap="square" rtlCol="0">
            <a:noAutofit/>
          </a:bodyPr>
          <a:p>
            <a:r>
              <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FUTURE ENHANCEMENT</a:t>
            </a:r>
            <a:endParaRPr lang="en-IN" altLang="en-US" sz="36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pic>
        <p:nvPicPr>
          <p:cNvPr id="7" name="Picture 6" descr="vattaparai waterfalls"/>
          <p:cNvPicPr>
            <a:picLocks noChangeAspect="1"/>
          </p:cNvPicPr>
          <p:nvPr/>
        </p:nvPicPr>
        <p:blipFill>
          <a:blip r:embed="rId1">
            <a:alphaModFix amt="60000"/>
            <a:lum bright="-36000"/>
          </a:blip>
          <a:stretch>
            <a:fillRect/>
          </a:stretch>
        </p:blipFill>
        <p:spPr>
          <a:xfrm>
            <a:off x="-635" y="1727200"/>
            <a:ext cx="12193270" cy="5130165"/>
          </a:xfrm>
          <a:prstGeom prst="rect">
            <a:avLst/>
          </a:prstGeom>
        </p:spPr>
      </p:pic>
      <p:sp>
        <p:nvSpPr>
          <p:cNvPr id="8" name="Text Box 7"/>
          <p:cNvSpPr txBox="1"/>
          <p:nvPr/>
        </p:nvSpPr>
        <p:spPr>
          <a:xfrm>
            <a:off x="1051560" y="1727835"/>
            <a:ext cx="10088880" cy="5130165"/>
          </a:xfrm>
          <a:prstGeom prst="rect">
            <a:avLst/>
          </a:prstGeom>
          <a:noFill/>
        </p:spPr>
        <p:txBody>
          <a:bodyPr wrap="square" rtlCol="0">
            <a:noAutofit/>
          </a:bodyPr>
          <a:p>
            <a:pPr marL="285750" indent="-285750" algn="l">
              <a:lnSpc>
                <a:spcPct val="200000"/>
              </a:lnSpc>
              <a:buFont typeface="Arial" panose="020B0604020202020204" pitchFamily="34" charset="0"/>
              <a:buChar char="•"/>
            </a:pPr>
            <a:r>
              <a:rPr lang="en-US" altLang="en-US" sz="2400"/>
              <a:t>Develop a mobile application for tourists to easily access travel plans, attraction details, and booking facilities.</a:t>
            </a:r>
            <a:endParaRPr lang="en-US" altLang="en-US" sz="2400"/>
          </a:p>
          <a:p>
            <a:pPr marL="285750" indent="-285750" algn="l">
              <a:lnSpc>
                <a:spcPct val="200000"/>
              </a:lnSpc>
              <a:buFont typeface="Arial" panose="020B0604020202020204" pitchFamily="34" charset="0"/>
              <a:buChar char="•"/>
            </a:pPr>
            <a:r>
              <a:rPr lang="en-US" altLang="en-US" sz="2400"/>
              <a:t>Use AI to recommend personalized itineraries and optimize crowd management at popular tourist spots.</a:t>
            </a:r>
            <a:endParaRPr lang="en-US" altLang="en-US" sz="2400"/>
          </a:p>
          <a:p>
            <a:pPr marL="285750" indent="-285750" algn="l">
              <a:lnSpc>
                <a:spcPct val="200000"/>
              </a:lnSpc>
              <a:buFont typeface="Arial" panose="020B0604020202020204" pitchFamily="34" charset="0"/>
              <a:buChar char="•"/>
            </a:pPr>
            <a:r>
              <a:rPr lang="en-US" altLang="en-US" sz="2400"/>
              <a:t>Integrate the system with existing travel platforms for seamless ticketing, accommodation, and transport booking.</a:t>
            </a:r>
            <a:endParaRPr lang="en-US" altLang="en-US" sz="2400"/>
          </a:p>
          <a:p>
            <a:pPr marL="285750" indent="-285750" algn="l">
              <a:lnSpc>
                <a:spcPct val="200000"/>
              </a:lnSpc>
              <a:buFont typeface="Arial" panose="020B0604020202020204" pitchFamily="34" charset="0"/>
              <a:buChar char="•"/>
            </a:pPr>
            <a:endParaRPr lang="en-US"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55540" y="644525"/>
            <a:ext cx="6087745" cy="583565"/>
          </a:xfrm>
          <a:prstGeom prst="rect">
            <a:avLst/>
          </a:prstGeom>
          <a:noFill/>
        </p:spPr>
        <p:txBody>
          <a:bodyPr wrap="square" rtlCol="0">
            <a:spAutoFit/>
          </a:bodyPr>
          <a:p>
            <a:r>
              <a:rPr lang="en-IN" altLang="en-US" sz="32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ONLINE REFERENCE</a:t>
            </a:r>
            <a:endParaRPr lang="en-IN" altLang="en-US" sz="32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pic>
        <p:nvPicPr>
          <p:cNvPr id="4" name="Picture 3" descr="our lady of rosum church"/>
          <p:cNvPicPr>
            <a:picLocks noChangeAspect="1"/>
          </p:cNvPicPr>
          <p:nvPr/>
        </p:nvPicPr>
        <p:blipFill>
          <a:blip r:embed="rId1">
            <a:alphaModFix amt="60000"/>
            <a:lum bright="-48000"/>
          </a:blip>
          <a:stretch>
            <a:fillRect/>
          </a:stretch>
        </p:blipFill>
        <p:spPr>
          <a:xfrm>
            <a:off x="0" y="1741805"/>
            <a:ext cx="12027535" cy="5116195"/>
          </a:xfrm>
          <a:prstGeom prst="rect">
            <a:avLst/>
          </a:prstGeom>
        </p:spPr>
      </p:pic>
      <p:sp>
        <p:nvSpPr>
          <p:cNvPr id="5" name="Text Box 4"/>
          <p:cNvSpPr txBox="1"/>
          <p:nvPr/>
        </p:nvSpPr>
        <p:spPr>
          <a:xfrm>
            <a:off x="2279015" y="2908300"/>
            <a:ext cx="8540115" cy="2863215"/>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en-US" sz="2400"/>
              <a:t>[www.incredibleindia.org](https://www.incredibleindia.org)  </a:t>
            </a:r>
            <a:endParaRPr lang="en-US" altLang="en-US" sz="2400"/>
          </a:p>
          <a:p>
            <a:pPr marL="285750" indent="-285750">
              <a:lnSpc>
                <a:spcPct val="150000"/>
              </a:lnSpc>
              <a:buFont typeface="Arial" panose="020B0604020202020204" pitchFamily="34" charset="0"/>
              <a:buChar char="•"/>
            </a:pPr>
            <a:r>
              <a:rPr lang="en-US" altLang="en-US" sz="2400"/>
              <a:t>[www.tamilnadutourism.tn.gov.in](https://www.tamilnadutourism.tn.gov.in)  </a:t>
            </a:r>
            <a:endParaRPr lang="en-US" altLang="en-US" sz="2400"/>
          </a:p>
          <a:p>
            <a:pPr marL="285750" indent="-285750">
              <a:lnSpc>
                <a:spcPct val="150000"/>
              </a:lnSpc>
              <a:buFont typeface="Arial" panose="020B0604020202020204" pitchFamily="34" charset="0"/>
              <a:buChar char="•"/>
            </a:pPr>
            <a:r>
              <a:rPr lang="en-US" altLang="en-US" sz="2400"/>
              <a:t>[www.kanyakumaritourism.com](https://www.kanyakumaritourism.com)</a:t>
            </a:r>
            <a:endParaRPr lang="en-US" alt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10000"/>
          </a:schemeClr>
        </a:solidFill>
        <a:effectLst/>
      </p:bgPr>
    </p:bg>
    <p:spTree>
      <p:nvGrpSpPr>
        <p:cNvPr id="1" name=""/>
        <p:cNvGrpSpPr/>
        <p:nvPr/>
      </p:nvGrpSpPr>
      <p:grpSpPr/>
      <p:sp>
        <p:nvSpPr>
          <p:cNvPr id="5" name="Text Box 4"/>
          <p:cNvSpPr txBox="1"/>
          <p:nvPr/>
        </p:nvSpPr>
        <p:spPr>
          <a:xfrm>
            <a:off x="3776980" y="2670175"/>
            <a:ext cx="5895975" cy="1449705"/>
          </a:xfrm>
          <a:prstGeom prst="rect">
            <a:avLst/>
          </a:prstGeom>
          <a:noFill/>
        </p:spPr>
        <p:txBody>
          <a:bodyPr wrap="square" rtlCol="0">
            <a:prstTxWarp prst="textCanDown">
              <a:avLst/>
            </a:prstTxWarp>
            <a:noAutofit/>
            <a:scene3d>
              <a:camera prst="perspectiveFront"/>
              <a:lightRig rig="threePt" dir="t"/>
            </a:scene3d>
          </a:bodyPr>
          <a:p>
            <a:r>
              <a:rPr lang="en-IN" altLang="en-US" sz="6000" b="1">
                <a:effectLst>
                  <a:glow rad="546100">
                    <a:schemeClr val="accent1">
                      <a:satMod val="175000"/>
                      <a:alpha val="43000"/>
                    </a:schemeClr>
                  </a:glow>
                  <a:outerShdw blurRad="495300" dist="200025" dir="15000000" sx="75000" sy="75000" kx="-1800000" algn="bl" rotWithShape="0">
                    <a:prstClr val="black">
                      <a:alpha val="100000"/>
                    </a:prstClr>
                  </a:outerShdw>
                  <a:reflection blurRad="6350" stA="80000" endA="50" endPos="54000" dist="60007" dir="5400000" sy="-100000" algn="bl" rotWithShape="0"/>
                </a:effectLst>
              </a:rPr>
              <a:t>THANKYOU </a:t>
            </a:r>
            <a:endParaRPr lang="en-IN" altLang="en-US" sz="4800" b="1">
              <a:effectLst>
                <a:glow rad="228600">
                  <a:schemeClr val="accent5">
                    <a:satMod val="175000"/>
                    <a:alpha val="40000"/>
                  </a:schemeClr>
                </a:glow>
                <a:innerShdw blurRad="63500" dist="50800" dir="18900000">
                  <a:prstClr val="black">
                    <a:alpha val="50000"/>
                  </a:prstClr>
                </a:innerShdw>
                <a:reflection blurRad="6350" stA="55000" endA="50" endPos="85000" dist="60007" dir="5400000" sy="-100000" algn="bl" rotWithShape="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b="1">
                <a:effectLst>
                  <a:glow rad="228600">
                    <a:schemeClr val="accent6">
                      <a:satMod val="175000"/>
                      <a:alpha val="40000"/>
                    </a:schemeClr>
                  </a:glow>
                  <a:reflection blurRad="6350" stA="55000" endA="50" endPos="85000" dist="60007" dir="5400000" sy="-100000" algn="bl" rotWithShape="0"/>
                </a:effectLst>
              </a:rPr>
              <a:t>AIM</a:t>
            </a:r>
            <a:endParaRPr lang="en-IN" altLang="en-US" sz="4000" b="1">
              <a:effectLst>
                <a:glow rad="228600">
                  <a:schemeClr val="accent6">
                    <a:satMod val="175000"/>
                    <a:alpha val="40000"/>
                  </a:schemeClr>
                </a:glow>
                <a:reflection blurRad="6350" stA="55000" endA="50" endPos="85000" dist="60007" dir="5400000" sy="-100000" algn="bl" rotWithShape="0"/>
              </a:effectLst>
            </a:endParaRPr>
          </a:p>
        </p:txBody>
      </p:sp>
      <p:pic>
        <p:nvPicPr>
          <p:cNvPr id="4" name="Content Placeholder 3" descr="chittar lake"/>
          <p:cNvPicPr>
            <a:picLocks noChangeAspect="1"/>
          </p:cNvPicPr>
          <p:nvPr>
            <p:ph idx="1"/>
          </p:nvPr>
        </p:nvPicPr>
        <p:blipFill>
          <a:blip r:embed="rId1">
            <a:alphaModFix amt="80000"/>
            <a:lum bright="-42000"/>
          </a:blip>
          <a:stretch>
            <a:fillRect/>
          </a:stretch>
        </p:blipFill>
        <p:spPr>
          <a:xfrm>
            <a:off x="-635" y="1129665"/>
            <a:ext cx="12193270" cy="5728335"/>
          </a:xfrm>
          <a:prstGeom prst="rect">
            <a:avLst/>
          </a:prstGeom>
        </p:spPr>
      </p:pic>
      <p:sp>
        <p:nvSpPr>
          <p:cNvPr id="6" name="Text Box 5"/>
          <p:cNvSpPr txBox="1"/>
          <p:nvPr/>
        </p:nvSpPr>
        <p:spPr>
          <a:xfrm>
            <a:off x="873125" y="2426970"/>
            <a:ext cx="10251440" cy="2678430"/>
          </a:xfrm>
          <a:prstGeom prst="rect">
            <a:avLst/>
          </a:prstGeom>
          <a:noFill/>
        </p:spPr>
        <p:txBody>
          <a:bodyPr wrap="square" rtlCol="0">
            <a:noAutofit/>
          </a:bodyPr>
          <a:p>
            <a:pPr algn="ctr">
              <a:lnSpc>
                <a:spcPct val="150000"/>
              </a:lnSpc>
            </a:pPr>
            <a:r>
              <a:rPr lang="en-US" altLang="en-US"/>
              <a:t> </a:t>
            </a:r>
            <a:r>
              <a:rPr lang="en-US" altLang="en-US" sz="2400"/>
              <a:t> The primary aim of the Tourism Management System for Kanyakumari project is to create an efficient, user-friendly, and comprehensive platform that enhances the management and experience of tourism-related activities in the region.</a:t>
            </a:r>
            <a:endParaRPr lang="en-US" alt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b="1">
                <a:effectLst>
                  <a:glow rad="228600">
                    <a:schemeClr val="accent6">
                      <a:satMod val="175000"/>
                      <a:alpha val="40000"/>
                    </a:schemeClr>
                  </a:glow>
                  <a:outerShdw blurRad="63500" sx="102000" sy="102000" algn="ctr" rotWithShape="0">
                    <a:prstClr val="black">
                      <a:alpha val="40000"/>
                    </a:prstClr>
                  </a:outerShdw>
                  <a:reflection blurRad="6350" stA="55000" endA="50" endPos="85000" dist="60007" dir="5400000" sy="-100000" algn="bl" rotWithShape="0"/>
                </a:effectLst>
              </a:rPr>
              <a:t>OBJECTIVE</a:t>
            </a:r>
            <a:endParaRPr lang="en-IN" altLang="en-US" sz="4000" b="1">
              <a:effectLst>
                <a:glow rad="228600">
                  <a:schemeClr val="accent6">
                    <a:satMod val="175000"/>
                    <a:alpha val="40000"/>
                  </a:schemeClr>
                </a:glow>
                <a:outerShdw blurRad="63500" sx="102000" sy="102000" algn="ctr" rotWithShape="0">
                  <a:prstClr val="black">
                    <a:alpha val="40000"/>
                  </a:prstClr>
                </a:outerShdw>
                <a:reflection blurRad="6350" stA="55000" endA="50" endPos="85000" dist="60007" dir="5400000" sy="-100000" algn="bl" rotWithShape="0"/>
              </a:effectLst>
            </a:endParaRPr>
          </a:p>
        </p:txBody>
      </p:sp>
      <p:pic>
        <p:nvPicPr>
          <p:cNvPr id="4" name="Content Placeholder 3" descr="3"/>
          <p:cNvPicPr>
            <a:picLocks noChangeAspect="1"/>
          </p:cNvPicPr>
          <p:nvPr>
            <p:ph idx="1"/>
          </p:nvPr>
        </p:nvPicPr>
        <p:blipFill>
          <a:blip r:embed="rId1">
            <a:alphaModFix amt="80000"/>
            <a:lum bright="-48000"/>
          </a:blip>
          <a:stretch>
            <a:fillRect/>
          </a:stretch>
        </p:blipFill>
        <p:spPr>
          <a:xfrm>
            <a:off x="0" y="1073150"/>
            <a:ext cx="12192000" cy="5784215"/>
          </a:xfrm>
          <a:prstGeom prst="rect">
            <a:avLst/>
          </a:prstGeom>
        </p:spPr>
      </p:pic>
      <p:sp>
        <p:nvSpPr>
          <p:cNvPr id="5" name="Text Box 4"/>
          <p:cNvSpPr txBox="1"/>
          <p:nvPr/>
        </p:nvSpPr>
        <p:spPr>
          <a:xfrm>
            <a:off x="196215" y="1755140"/>
            <a:ext cx="11743055" cy="469900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en-US"/>
              <a:t> </a:t>
            </a:r>
            <a:r>
              <a:rPr lang="en-US" altLang="en-US" sz="2400"/>
              <a:t>This system aims to streamline the booking process by allowing tourists to effortlessly browse and book a wide array of tour packages. With a secure and intuitive interface for sign-in and sign-up, the platform ensures that tourists can access and utilize the services with confidence and ease. </a:t>
            </a:r>
            <a:endParaRPr lang="en-US" altLang="en-US" sz="2400"/>
          </a:p>
          <a:p>
            <a:pPr marL="285750" indent="-285750">
              <a:lnSpc>
                <a:spcPct val="150000"/>
              </a:lnSpc>
              <a:buFont typeface="Arial" panose="020B0604020202020204" pitchFamily="34" charset="0"/>
              <a:buChar char="•"/>
            </a:pPr>
            <a:endParaRPr lang="en-US" altLang="en-US" sz="2400"/>
          </a:p>
          <a:p>
            <a:pPr marL="285750" indent="-285750">
              <a:lnSpc>
                <a:spcPct val="150000"/>
              </a:lnSpc>
              <a:buFont typeface="Arial" panose="020B0604020202020204" pitchFamily="34" charset="0"/>
              <a:buChar char="•"/>
            </a:pPr>
            <a:r>
              <a:rPr lang="en-US" altLang="en-US" sz="2400"/>
              <a:t>Administrators are equipped with powerful functionalities to manage and update tour packages efficiently, significantly reducing manual effort and minimizing potential errors.</a:t>
            </a:r>
            <a:endParaRPr lang="en-US"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b="1">
                <a:effectLst>
                  <a:glow rad="228600">
                    <a:schemeClr val="accent6">
                      <a:satMod val="175000"/>
                      <a:alpha val="40000"/>
                    </a:schemeClr>
                  </a:glow>
                  <a:outerShdw blurRad="50800" dist="38100" dir="2700000" algn="tl" rotWithShape="0">
                    <a:prstClr val="black">
                      <a:alpha val="40000"/>
                    </a:prstClr>
                  </a:outerShdw>
                  <a:reflection blurRad="6350" stA="55000" endA="50" endPos="85000" dist="60007" dir="5400000" sy="-100000" algn="bl" rotWithShape="0"/>
                </a:effectLst>
              </a:rPr>
              <a:t>MOTIVATION</a:t>
            </a:r>
            <a:endParaRPr lang="en-IN" altLang="en-US" sz="4000" b="1">
              <a:effectLst>
                <a:glow rad="228600">
                  <a:schemeClr val="accent6">
                    <a:satMod val="175000"/>
                    <a:alpha val="40000"/>
                  </a:schemeClr>
                </a:glow>
                <a:outerShdw blurRad="50800" dist="38100" dir="2700000" algn="tl" rotWithShape="0">
                  <a:prstClr val="black">
                    <a:alpha val="40000"/>
                  </a:prstClr>
                </a:outerShdw>
                <a:reflection blurRad="6350" stA="55000" endA="50" endPos="85000" dist="60007" dir="5400000" sy="-100000" algn="bl" rotWithShape="0"/>
              </a:effectLst>
            </a:endParaRPr>
          </a:p>
        </p:txBody>
      </p:sp>
      <p:pic>
        <p:nvPicPr>
          <p:cNvPr id="4" name="Content Placeholder 3" descr="colachelbeach"/>
          <p:cNvPicPr>
            <a:picLocks noChangeAspect="1"/>
          </p:cNvPicPr>
          <p:nvPr>
            <p:ph idx="1"/>
          </p:nvPr>
        </p:nvPicPr>
        <p:blipFill>
          <a:blip r:embed="rId1">
            <a:alphaModFix amt="80000"/>
            <a:lum bright="-24000"/>
          </a:blip>
          <a:stretch>
            <a:fillRect/>
          </a:stretch>
        </p:blipFill>
        <p:spPr>
          <a:xfrm>
            <a:off x="-635" y="1109345"/>
            <a:ext cx="12192635" cy="5748020"/>
          </a:xfrm>
          <a:prstGeom prst="rect">
            <a:avLst/>
          </a:prstGeom>
        </p:spPr>
      </p:pic>
      <p:sp>
        <p:nvSpPr>
          <p:cNvPr id="6" name="Text Box 5"/>
          <p:cNvSpPr txBox="1"/>
          <p:nvPr/>
        </p:nvSpPr>
        <p:spPr>
          <a:xfrm>
            <a:off x="211455" y="2045335"/>
            <a:ext cx="11847830" cy="419735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en-US"/>
              <a:t> </a:t>
            </a:r>
            <a:r>
              <a:rPr lang="en-US" altLang="en-US" sz="2400"/>
              <a:t>Kanyakumari, being a prime tourist destination known for its stunning landscapes, cultural heritage, and unique geographical location at the southern tip of India, attracts a significant number of visitors each year.</a:t>
            </a:r>
            <a:endParaRPr lang="en-US" altLang="en-US" sz="2400"/>
          </a:p>
          <a:p>
            <a:pPr marL="342900" indent="-342900">
              <a:lnSpc>
                <a:spcPct val="150000"/>
              </a:lnSpc>
              <a:buFont typeface="Arial" panose="020B0604020202020204" pitchFamily="34" charset="0"/>
              <a:buChar char="•"/>
            </a:pPr>
            <a:endParaRPr lang="en-US" altLang="en-US" sz="2400"/>
          </a:p>
          <a:p>
            <a:pPr marL="342900" indent="-342900">
              <a:lnSpc>
                <a:spcPct val="150000"/>
              </a:lnSpc>
              <a:buFont typeface="Arial" panose="020B0604020202020204" pitchFamily="34" charset="0"/>
              <a:buChar char="•"/>
            </a:pPr>
            <a:r>
              <a:rPr lang="en-US" altLang="en-US" sz="2400"/>
              <a:t> However, the management of tourism-related activities can be challenging due to the high volume of tourists and the need for efficient and effective coordination. </a:t>
            </a:r>
            <a:endParaRPr lang="en-US"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635" y="274638"/>
            <a:ext cx="10972800" cy="1143000"/>
          </a:xfrm>
        </p:spPr>
        <p:txBody>
          <a:bodyPr/>
          <a:p>
            <a:r>
              <a:rPr lang="en-IN" altLang="en-US" sz="3200" b="1">
                <a:effectLst>
                  <a:glow rad="228600">
                    <a:schemeClr val="accent6">
                      <a:satMod val="175000"/>
                      <a:alpha val="40000"/>
                    </a:schemeClr>
                  </a:glow>
                  <a:outerShdw blurRad="50800" dist="38100" dir="5400000" algn="t" rotWithShape="0">
                    <a:prstClr val="black">
                      <a:alpha val="40000"/>
                    </a:prstClr>
                  </a:outerShdw>
                  <a:reflection blurRad="6350" stA="55000" endA="50" endPos="85000" dist="60007" dir="5400000" sy="-100000" algn="bl" rotWithShape="0"/>
                </a:effectLst>
              </a:rPr>
              <a:t>EXISTING SYSTEM AND DISADVANTAGES</a:t>
            </a:r>
            <a:endParaRPr lang="en-IN" altLang="en-US" sz="3200" b="1">
              <a:effectLst>
                <a:glow rad="228600">
                  <a:schemeClr val="accent6">
                    <a:satMod val="175000"/>
                    <a:alpha val="40000"/>
                  </a:schemeClr>
                </a:glow>
                <a:outerShdw blurRad="50800" dist="38100" dir="5400000" algn="t" rotWithShape="0">
                  <a:prstClr val="black">
                    <a:alpha val="40000"/>
                  </a:prstClr>
                </a:outerShdw>
                <a:reflection blurRad="6350" stA="55000" endA="50" endPos="85000" dist="60007" dir="5400000" sy="-100000" algn="bl" rotWithShape="0"/>
              </a:effectLst>
            </a:endParaRPr>
          </a:p>
        </p:txBody>
      </p:sp>
      <p:pic>
        <p:nvPicPr>
          <p:cNvPr id="4" name="Content Placeholder 3" descr="chithral"/>
          <p:cNvPicPr>
            <a:picLocks noChangeAspect="1"/>
          </p:cNvPicPr>
          <p:nvPr>
            <p:ph idx="1"/>
          </p:nvPr>
        </p:nvPicPr>
        <p:blipFill>
          <a:blip r:embed="rId1">
            <a:alphaModFix amt="80000"/>
            <a:lum bright="-36000"/>
          </a:blip>
          <a:stretch>
            <a:fillRect/>
          </a:stretch>
        </p:blipFill>
        <p:spPr>
          <a:xfrm>
            <a:off x="0" y="1073785"/>
            <a:ext cx="12192635" cy="5784215"/>
          </a:xfrm>
          <a:prstGeom prst="rect">
            <a:avLst/>
          </a:prstGeom>
        </p:spPr>
      </p:pic>
      <p:sp>
        <p:nvSpPr>
          <p:cNvPr id="5" name="Text Box 4"/>
          <p:cNvSpPr txBox="1"/>
          <p:nvPr/>
        </p:nvSpPr>
        <p:spPr>
          <a:xfrm>
            <a:off x="1180465" y="2044700"/>
            <a:ext cx="9552940" cy="3269615"/>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en-US" sz="2400"/>
              <a:t>Generating reports is a labor-intensive and time-consuming task in the current system.</a:t>
            </a:r>
            <a:endParaRPr lang="en-US" altLang="en-US" sz="2400"/>
          </a:p>
          <a:p>
            <a:pPr marL="285750" indent="-285750">
              <a:lnSpc>
                <a:spcPct val="150000"/>
              </a:lnSpc>
              <a:buFont typeface="Arial" panose="020B0604020202020204" pitchFamily="34" charset="0"/>
              <a:buChar char="•"/>
            </a:pPr>
            <a:endParaRPr lang="en-US" altLang="en-US" sz="2400"/>
          </a:p>
          <a:p>
            <a:pPr marL="285750" indent="-285750">
              <a:lnSpc>
                <a:spcPct val="150000"/>
              </a:lnSpc>
              <a:buFont typeface="Arial" panose="020B0604020202020204" pitchFamily="34" charset="0"/>
              <a:buChar char="•"/>
            </a:pPr>
            <a:r>
              <a:rPr lang="en-US" altLang="en-US" sz="2400"/>
              <a:t>Time-consuming tasks such as generating reports and updating records.</a:t>
            </a:r>
            <a:endParaRPr lang="en-US" altLang="en-US" sz="2400"/>
          </a:p>
          <a:p>
            <a:pPr marL="285750" indent="-285750">
              <a:lnSpc>
                <a:spcPct val="150000"/>
              </a:lnSpc>
              <a:buFont typeface="Arial" panose="020B0604020202020204" pitchFamily="34" charset="0"/>
              <a:buChar char="•"/>
            </a:pPr>
            <a:endParaRPr lang="en-US" altLang="en-US" sz="2400"/>
          </a:p>
          <a:p>
            <a:pPr marL="285750" indent="-285750">
              <a:lnSpc>
                <a:spcPct val="150000"/>
              </a:lnSpc>
              <a:buFont typeface="Arial" panose="020B0604020202020204" pitchFamily="34" charset="0"/>
              <a:buChar char="•"/>
            </a:pPr>
            <a:r>
              <a:rPr lang="en-US" altLang="en-US" sz="2400"/>
              <a:t>Limited accessibility and difficulty in sharing information remotely</a:t>
            </a:r>
            <a:endParaRPr lang="en-US" alt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b="1">
                <a:effectLst>
                  <a:glow rad="228600">
                    <a:schemeClr val="accent6">
                      <a:satMod val="175000"/>
                      <a:alpha val="40000"/>
                    </a:schemeClr>
                  </a:glow>
                  <a:outerShdw blurRad="50800" dist="38100" dir="5400000" algn="t" rotWithShape="0">
                    <a:prstClr val="black">
                      <a:alpha val="40000"/>
                    </a:prstClr>
                  </a:outerShdw>
                  <a:reflection blurRad="6350" stA="55000" endA="50" endPos="85000" dist="60007" dir="5400000" sy="-100000" algn="bl" rotWithShape="0"/>
                </a:effectLst>
              </a:rPr>
              <a:t>PROPOSED SYSTEM AND ADVANTAGES</a:t>
            </a:r>
            <a:endParaRPr lang="en-IN" altLang="en-US" sz="3200" b="1">
              <a:effectLst>
                <a:glow rad="228600">
                  <a:schemeClr val="accent6">
                    <a:satMod val="175000"/>
                    <a:alpha val="40000"/>
                  </a:schemeClr>
                </a:glow>
                <a:outerShdw blurRad="50800" dist="38100" dir="5400000" algn="t" rotWithShape="0">
                  <a:prstClr val="black">
                    <a:alpha val="40000"/>
                  </a:prstClr>
                </a:outerShdw>
                <a:reflection blurRad="6350" stA="55000" endA="50" endPos="85000" dist="60007" dir="5400000" sy="-100000" algn="bl" rotWithShape="0"/>
              </a:effectLst>
            </a:endParaRPr>
          </a:p>
        </p:txBody>
      </p:sp>
      <p:pic>
        <p:nvPicPr>
          <p:cNvPr id="4" name="Content Placeholder 3" descr="darga"/>
          <p:cNvPicPr>
            <a:picLocks noChangeAspect="1"/>
          </p:cNvPicPr>
          <p:nvPr>
            <p:ph idx="1"/>
          </p:nvPr>
        </p:nvPicPr>
        <p:blipFill>
          <a:blip r:embed="rId1">
            <a:alphaModFix amt="80000"/>
            <a:lum bright="-48000"/>
          </a:blip>
          <a:stretch>
            <a:fillRect/>
          </a:stretch>
        </p:blipFill>
        <p:spPr>
          <a:xfrm>
            <a:off x="0" y="1073150"/>
            <a:ext cx="12192635" cy="5785485"/>
          </a:xfrm>
          <a:prstGeom prst="rect">
            <a:avLst/>
          </a:prstGeom>
        </p:spPr>
      </p:pic>
      <p:sp>
        <p:nvSpPr>
          <p:cNvPr id="5" name="Text Box 4"/>
          <p:cNvSpPr txBox="1"/>
          <p:nvPr/>
        </p:nvSpPr>
        <p:spPr>
          <a:xfrm>
            <a:off x="1115695" y="2366010"/>
            <a:ext cx="9961880" cy="3736975"/>
          </a:xfrm>
          <a:prstGeom prst="rect">
            <a:avLst/>
          </a:prstGeom>
          <a:noFill/>
        </p:spPr>
        <p:txBody>
          <a:bodyPr wrap="square" rtlCol="0">
            <a:noAutofit/>
          </a:bodyPr>
          <a:p>
            <a:pPr marL="342900" indent="-342900" algn="just">
              <a:lnSpc>
                <a:spcPct val="150000"/>
              </a:lnSpc>
              <a:buFont typeface="Arial" panose="020B0604020202020204" pitchFamily="34" charset="0"/>
              <a:buChar char="•"/>
            </a:pPr>
            <a:r>
              <a:rPr lang="en-US" altLang="en-US" sz="2400"/>
              <a:t>User-friendly interface for tourists and administrators.</a:t>
            </a:r>
            <a:endParaRPr lang="en-US" altLang="en-US" sz="2400"/>
          </a:p>
          <a:p>
            <a:pPr marL="342900" indent="-342900" algn="just">
              <a:lnSpc>
                <a:spcPct val="150000"/>
              </a:lnSpc>
              <a:buFont typeface="Arial" panose="020B0604020202020204" pitchFamily="34" charset="0"/>
              <a:buChar char="•"/>
            </a:pPr>
            <a:r>
              <a:rPr lang="en-US" altLang="en-US" sz="2400"/>
              <a:t>Reduction in manual effort and errors.</a:t>
            </a:r>
            <a:endParaRPr lang="en-US" altLang="en-US" sz="2400"/>
          </a:p>
          <a:p>
            <a:pPr marL="342900" indent="-342900" algn="just">
              <a:lnSpc>
                <a:spcPct val="150000"/>
              </a:lnSpc>
              <a:buFont typeface="Arial" panose="020B0604020202020204" pitchFamily="34" charset="0"/>
              <a:buChar char="•"/>
            </a:pPr>
            <a:r>
              <a:rPr lang="en-US" altLang="en-US" sz="2400"/>
              <a:t>Easy generation of reports and analytics.</a:t>
            </a:r>
            <a:endParaRPr lang="en-US" altLang="en-US" sz="2400"/>
          </a:p>
          <a:p>
            <a:pPr marL="342900" indent="-342900" algn="just">
              <a:lnSpc>
                <a:spcPct val="150000"/>
              </a:lnSpc>
              <a:buFont typeface="Arial" panose="020B0604020202020204" pitchFamily="34" charset="0"/>
              <a:buChar char="•"/>
            </a:pPr>
            <a:r>
              <a:rPr lang="en-US" altLang="en-US" sz="2400"/>
              <a:t>Minimal paperwork, leading to increased efficiency.</a:t>
            </a:r>
            <a:endParaRPr lang="en-US" altLang="en-US" sz="2400"/>
          </a:p>
          <a:p>
            <a:pPr marL="342900" indent="-342900" algn="just">
              <a:lnSpc>
                <a:spcPct val="150000"/>
              </a:lnSpc>
              <a:buFont typeface="Arial" panose="020B0604020202020204" pitchFamily="34" charset="0"/>
              <a:buChar char="•"/>
            </a:pPr>
            <a:r>
              <a:rPr lang="en-US" altLang="en-US" sz="2400"/>
              <a:t>Automatic handling of bookings and enquiries.</a:t>
            </a:r>
            <a:endParaRPr lang="en-US" alt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rPr>
              <a:t>FRONTEND BACKEND SELECTION</a:t>
            </a:r>
            <a:endParaRPr lang="en-IN" altLang="en-US" sz="3200" b="1">
              <a:effectLst>
                <a:glow rad="228600">
                  <a:schemeClr val="accent6">
                    <a:satMod val="175000"/>
                    <a:alpha val="40000"/>
                  </a:schemeClr>
                </a:glow>
                <a:outerShdw blurRad="50800" dist="38100" dir="8100000" algn="tr" rotWithShape="0">
                  <a:prstClr val="black">
                    <a:alpha val="40000"/>
                  </a:prstClr>
                </a:outerShdw>
                <a:reflection blurRad="6350" stA="55000" endA="50" endPos="85000" dist="60007" dir="5400000" sy="-100000" algn="bl" rotWithShape="0"/>
              </a:effectLst>
            </a:endParaRPr>
          </a:p>
        </p:txBody>
      </p:sp>
      <p:pic>
        <p:nvPicPr>
          <p:cNvPr id="4" name="Content Placeholder 3" descr="1"/>
          <p:cNvPicPr>
            <a:picLocks noChangeAspect="1"/>
          </p:cNvPicPr>
          <p:nvPr>
            <p:ph idx="1"/>
          </p:nvPr>
        </p:nvPicPr>
        <p:blipFill>
          <a:blip r:embed="rId1">
            <a:alphaModFix amt="80000"/>
            <a:lum bright="-30000"/>
          </a:blip>
          <a:stretch>
            <a:fillRect/>
          </a:stretch>
        </p:blipFill>
        <p:spPr>
          <a:xfrm rot="16200000">
            <a:off x="3206115" y="-2127885"/>
            <a:ext cx="5780405" cy="12192635"/>
          </a:xfrm>
          <a:prstGeom prst="rect">
            <a:avLst/>
          </a:prstGeom>
        </p:spPr>
      </p:pic>
      <p:sp>
        <p:nvSpPr>
          <p:cNvPr id="5" name="Text Box 4"/>
          <p:cNvSpPr txBox="1"/>
          <p:nvPr/>
        </p:nvSpPr>
        <p:spPr>
          <a:xfrm>
            <a:off x="1944370" y="2730500"/>
            <a:ext cx="8047990" cy="2475865"/>
          </a:xfrm>
          <a:prstGeom prst="rect">
            <a:avLst/>
          </a:prstGeom>
          <a:noFill/>
        </p:spPr>
        <p:txBody>
          <a:bodyPr wrap="square" rtlCol="0">
            <a:noAutofit/>
          </a:bodyPr>
          <a:p>
            <a:pPr>
              <a:lnSpc>
                <a:spcPct val="150000"/>
              </a:lnSpc>
            </a:pPr>
            <a:r>
              <a:rPr lang="en-US" altLang="en-US" sz="2400"/>
              <a:t>HTML,CSS,JAVASCRIPT,BOOTSRAP as the front-end for developing our project.</a:t>
            </a:r>
            <a:endParaRPr lang="en-US" altLang="en-US" sz="2400"/>
          </a:p>
          <a:p>
            <a:pPr>
              <a:lnSpc>
                <a:spcPct val="150000"/>
              </a:lnSpc>
            </a:pPr>
            <a:endParaRPr lang="en-US" altLang="en-US" sz="2400"/>
          </a:p>
          <a:p>
            <a:pPr>
              <a:lnSpc>
                <a:spcPct val="150000"/>
              </a:lnSpc>
            </a:pPr>
            <a:r>
              <a:rPr lang="en-IN" altLang="en-US" sz="2400"/>
              <a:t>PHP AND MYSQL as the front-end for developing our project.</a:t>
            </a:r>
            <a:endParaRPr lang="en-IN" altLang="en-US" sz="2400"/>
          </a:p>
        </p:txBody>
      </p:sp>
    </p:spTree>
  </p:cSld>
  <p:clrMapOvr>
    <a:masterClrMapping/>
  </p:clrMapOvr>
</p:sld>
</file>

<file path=ppt/tags/tag1.xml><?xml version="1.0" encoding="utf-8"?>
<p:tagLst xmlns:p="http://schemas.openxmlformats.org/presentationml/2006/main">
  <p:tag name="TABLE_ENDDRAG_ORIGIN_RECT" val="878*436"/>
  <p:tag name="TABLE_ENDDRAG_RECT" val="74*111*878*436"/>
</p:tagLst>
</file>

<file path=ppt/tags/tag2.xml><?xml version="1.0" encoding="utf-8"?>
<p:tagLst xmlns:p="http://schemas.openxmlformats.org/presentationml/2006/main">
  <p:tag name="TABLE_ENDDRAG_ORIGIN_RECT" val="662*286"/>
  <p:tag name="TABLE_ENDDRAG_RECT" val="121*178*662*286"/>
</p:tagLst>
</file>

<file path=ppt/tags/tag3.xml><?xml version="1.0" encoding="utf-8"?>
<p:tagLst xmlns:p="http://schemas.openxmlformats.org/presentationml/2006/main">
  <p:tag name="TABLE_ENDDRAG_ORIGIN_RECT" val="743*370"/>
  <p:tag name="TABLE_ENDDRAG_RECT" val="114*129*743*370"/>
</p:tagLst>
</file>

<file path=ppt/tags/tag4.xml><?xml version="1.0" encoding="utf-8"?>
<p:tagLst xmlns:p="http://schemas.openxmlformats.org/presentationml/2006/main">
  <p:tag name="TABLE_ENDDRAG_ORIGIN_RECT" val="802*426"/>
  <p:tag name="TABLE_ENDDRAG_RECT" val="62*84*802*426"/>
</p:tagLst>
</file>

<file path=ppt/tags/tag5.xml><?xml version="1.0" encoding="utf-8"?>
<p:tagLst xmlns:p="http://schemas.openxmlformats.org/presentationml/2006/main">
  <p:tag name="TABLE_ENDDRAG_ORIGIN_RECT" val="721*308"/>
  <p:tag name="TABLE_ENDDRAG_RECT" val="104*168*721*308"/>
</p:tagLst>
</file>

<file path=ppt/tags/tag6.xml><?xml version="1.0" encoding="utf-8"?>
<p:tagLst xmlns:p="http://schemas.openxmlformats.org/presentationml/2006/main">
  <p:tag name="TABLE_ENDDRAG_ORIGIN_RECT" val="772*349"/>
  <p:tag name="TABLE_ENDDRAG_RECT" val="87*139*772*349"/>
</p:tagLst>
</file>

<file path=ppt/tags/tag7.xml><?xml version="1.0" encoding="utf-8"?>
<p:tagLst xmlns:p="http://schemas.openxmlformats.org/presentationml/2006/main">
  <p:tag name="TABLE_ENDDRAG_ORIGIN_RECT" val="833*258"/>
  <p:tag name="TABLE_ENDDRAG_RECT" val="59*86*833*258"/>
</p:tagLst>
</file>

<file path=ppt/tags/tag8.xml><?xml version="1.0" encoding="utf-8"?>
<p:tagLst xmlns:p="http://schemas.openxmlformats.org/presentationml/2006/main">
  <p:tag name="TABLE_ENDDRAG_ORIGIN_RECT" val="833*139"/>
  <p:tag name="TABLE_ENDDRAG_RECT" val="59*395*833*139"/>
</p:tagLst>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8129</Words>
  <Application>WPS Presentation</Application>
  <PresentationFormat>Widescreen</PresentationFormat>
  <Paragraphs>746</Paragraphs>
  <Slides>39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Arial</vt:lpstr>
      <vt:lpstr>SimSun</vt:lpstr>
      <vt:lpstr>Wingdings</vt:lpstr>
      <vt:lpstr>Microsoft YaHei</vt:lpstr>
      <vt:lpstr>Arial Unicode MS</vt:lpstr>
      <vt:lpstr>Calibri</vt:lpstr>
      <vt:lpstr>Times New Roman</vt:lpstr>
      <vt:lpstr>等线</vt:lpstr>
      <vt:lpstr>Calibri</vt:lpstr>
      <vt:lpstr>Arial</vt:lpstr>
      <vt:lpstr>Art_mountaineering</vt:lpstr>
      <vt:lpstr>Tourism Management System in kanyakumari</vt:lpstr>
      <vt:lpstr>ABSTRACT</vt:lpstr>
      <vt:lpstr>PROJECT PROFILE</vt:lpstr>
      <vt:lpstr>AIM</vt:lpstr>
      <vt:lpstr>OBJECTIVE</vt:lpstr>
      <vt:lpstr>MOTIVATION</vt:lpstr>
      <vt:lpstr>EXISTING SYSTEM AND DISADVANTAGES</vt:lpstr>
      <vt:lpstr>PROPOSED SYSTEM AND ADVANTAGES</vt:lpstr>
      <vt:lpstr>FRONTEND BACKEND SELECTION</vt:lpstr>
      <vt:lpstr>System Requirments</vt:lpstr>
      <vt:lpstr>SYSTEM DESIGN</vt:lpstr>
      <vt:lpstr>DFD LEVEL 0</vt:lpstr>
      <vt:lpstr>DFD LEVEL 1</vt:lpstr>
      <vt:lpstr>DFD LEVEL 2</vt:lpstr>
      <vt:lpstr>SYSTEM ARCHITECTURE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Tourisum Management Sysytem</dc:title>
  <dc:creator/>
  <cp:lastModifiedBy>Lenova</cp:lastModifiedBy>
  <cp:revision>14</cp:revision>
  <dcterms:created xsi:type="dcterms:W3CDTF">2025-01-24T15:12:00Z</dcterms:created>
  <dcterms:modified xsi:type="dcterms:W3CDTF">2025-04-04T11:38:17Z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2DFF0B49D0D44681AF02BE5EC434651D_12</vt:lpwstr>
  </property>
  <property fmtid="{D5CDD505-2E9C-101B-9397-08002B2CF9AE}" pid="3" name="KSOProductBuildVer">
    <vt:lpwstr>1033-12.2.0.20326</vt:lpwstr>
  </property>
</Properties>
</file>